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35"/>
  </p:notesMasterIdLst>
  <p:handoutMasterIdLst>
    <p:handoutMasterId r:id="rId36"/>
  </p:handoutMasterIdLst>
  <p:sldIdLst>
    <p:sldId id="256" r:id="rId3"/>
    <p:sldId id="263" r:id="rId4"/>
    <p:sldId id="257" r:id="rId5"/>
    <p:sldId id="261" r:id="rId6"/>
    <p:sldId id="265" r:id="rId7"/>
    <p:sldId id="264" r:id="rId8"/>
    <p:sldId id="259"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9" autoAdjust="0"/>
    <p:restoredTop sz="95599" autoAdjust="0"/>
  </p:normalViewPr>
  <p:slideViewPr>
    <p:cSldViewPr>
      <p:cViewPr varScale="1">
        <p:scale>
          <a:sx n="83" d="100"/>
          <a:sy n="83" d="100"/>
        </p:scale>
        <p:origin x="-4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C101CA-223E-45A0-B193-832D9854C155}" type="datetimeFigureOut">
              <a:rPr lang="en-US" smtClean="0"/>
              <a:t>7/13/2015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C6E7D7-42C6-469A-B2BE-B58AFB2E2663}" type="slidenum">
              <a:rPr lang="en-US" smtClean="0"/>
              <a:t>‹#›</a:t>
            </a:fld>
            <a:endParaRPr lang="en-US"/>
          </a:p>
        </p:txBody>
      </p:sp>
    </p:spTree>
    <p:extLst>
      <p:ext uri="{BB962C8B-B14F-4D97-AF65-F5344CB8AC3E}">
        <p14:creationId xmlns:p14="http://schemas.microsoft.com/office/powerpoint/2010/main" val="301128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AA261-75E2-4AF7-B275-B233E7EBC01C}" type="datetimeFigureOut">
              <a:rPr lang="en-US" smtClean="0"/>
              <a:t>7/13/2015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897A4-FA7B-4447-B069-3C978EB7DB02}" type="slidenum">
              <a:rPr lang="en-US" smtClean="0"/>
              <a:t>‹#›</a:t>
            </a:fld>
            <a:endParaRPr lang="en-US"/>
          </a:p>
        </p:txBody>
      </p:sp>
    </p:spTree>
    <p:extLst>
      <p:ext uri="{BB962C8B-B14F-4D97-AF65-F5344CB8AC3E}">
        <p14:creationId xmlns:p14="http://schemas.microsoft.com/office/powerpoint/2010/main" val="25046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897A4-FA7B-4447-B069-3C978EB7DB02}" type="slidenum">
              <a:rPr lang="en-US" smtClean="0"/>
              <a:t>1</a:t>
            </a:fld>
            <a:endParaRPr lang="en-US"/>
          </a:p>
        </p:txBody>
      </p:sp>
    </p:spTree>
    <p:extLst>
      <p:ext uri="{BB962C8B-B14F-4D97-AF65-F5344CB8AC3E}">
        <p14:creationId xmlns:p14="http://schemas.microsoft.com/office/powerpoint/2010/main" val="127817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897A4-FA7B-4447-B069-3C978EB7DB02}" type="slidenum">
              <a:rPr lang="en-US" smtClean="0"/>
              <a:t>2</a:t>
            </a:fld>
            <a:endParaRPr lang="en-US"/>
          </a:p>
        </p:txBody>
      </p:sp>
    </p:spTree>
    <p:extLst>
      <p:ext uri="{BB962C8B-B14F-4D97-AF65-F5344CB8AC3E}">
        <p14:creationId xmlns:p14="http://schemas.microsoft.com/office/powerpoint/2010/main" val="250007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897A4-FA7B-4447-B069-3C978EB7DB02}" type="slidenum">
              <a:rPr lang="en-US" smtClean="0"/>
              <a:t>4</a:t>
            </a:fld>
            <a:endParaRPr lang="en-US"/>
          </a:p>
        </p:txBody>
      </p:sp>
    </p:spTree>
    <p:extLst>
      <p:ext uri="{BB962C8B-B14F-4D97-AF65-F5344CB8AC3E}">
        <p14:creationId xmlns:p14="http://schemas.microsoft.com/office/powerpoint/2010/main" val="104608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897A4-FA7B-4447-B069-3C978EB7DB02}" type="slidenum">
              <a:rPr lang="en-US" smtClean="0"/>
              <a:t>5</a:t>
            </a:fld>
            <a:endParaRPr lang="en-US"/>
          </a:p>
        </p:txBody>
      </p:sp>
    </p:spTree>
    <p:extLst>
      <p:ext uri="{BB962C8B-B14F-4D97-AF65-F5344CB8AC3E}">
        <p14:creationId xmlns:p14="http://schemas.microsoft.com/office/powerpoint/2010/main" val="284219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897A4-FA7B-4447-B069-3C978EB7DB02}" type="slidenum">
              <a:rPr lang="en-US" smtClean="0"/>
              <a:t>8</a:t>
            </a:fld>
            <a:endParaRPr lang="en-US"/>
          </a:p>
        </p:txBody>
      </p:sp>
    </p:spTree>
    <p:extLst>
      <p:ext uri="{BB962C8B-B14F-4D97-AF65-F5344CB8AC3E}">
        <p14:creationId xmlns:p14="http://schemas.microsoft.com/office/powerpoint/2010/main" val="287512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93BBA95-900A-4C81-9C23-A491EF9680E0}" type="datetimeFigureOut">
              <a:rPr lang="en-US" smtClean="0"/>
              <a:t>7/13/2015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6D3BC00-E307-4048-9A1E-F537CC7E982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BBA95-900A-4C81-9C23-A491EF9680E0}"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3BC00-E307-4048-9A1E-F537CC7E98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BBA95-900A-4C81-9C23-A491EF9680E0}"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3BC00-E307-4048-9A1E-F537CC7E982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120816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219548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399773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6" name="Footer Placeholder 5"/>
          <p:cNvSpPr>
            <a:spLocks noGrp="1"/>
          </p:cNvSpPr>
          <p:nvPr>
            <p:ph type="ftr" sz="quarter" idx="11"/>
          </p:nvPr>
        </p:nvSpPr>
        <p:spPr/>
        <p:txBody>
          <a:bodyPr/>
          <a:lstStyle/>
          <a:p>
            <a:endParaRPr lang="en-US" dirty="0">
              <a:solidFill>
                <a:srgbClr val="EEECE1"/>
              </a:solidFill>
            </a:endParaRPr>
          </a:p>
        </p:txBody>
      </p:sp>
      <p:sp>
        <p:nvSpPr>
          <p:cNvPr id="7" name="Slide Number Placeholder 6"/>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402427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8" name="Footer Placeholder 7"/>
          <p:cNvSpPr>
            <a:spLocks noGrp="1"/>
          </p:cNvSpPr>
          <p:nvPr>
            <p:ph type="ftr" sz="quarter" idx="11"/>
          </p:nvPr>
        </p:nvSpPr>
        <p:spPr/>
        <p:txBody>
          <a:bodyPr/>
          <a:lstStyle/>
          <a:p>
            <a:endParaRPr lang="en-US" dirty="0">
              <a:solidFill>
                <a:srgbClr val="EEECE1"/>
              </a:solidFill>
            </a:endParaRPr>
          </a:p>
        </p:txBody>
      </p:sp>
      <p:sp>
        <p:nvSpPr>
          <p:cNvPr id="9" name="Slide Number Placeholder 8"/>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45013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4" name="Footer Placeholder 3"/>
          <p:cNvSpPr>
            <a:spLocks noGrp="1"/>
          </p:cNvSpPr>
          <p:nvPr>
            <p:ph type="ftr" sz="quarter" idx="11"/>
          </p:nvPr>
        </p:nvSpPr>
        <p:spPr/>
        <p:txBody>
          <a:bodyPr/>
          <a:lstStyle/>
          <a:p>
            <a:endParaRPr lang="en-US" dirty="0">
              <a:solidFill>
                <a:srgbClr val="EEECE1"/>
              </a:solidFill>
            </a:endParaRPr>
          </a:p>
        </p:txBody>
      </p:sp>
      <p:sp>
        <p:nvSpPr>
          <p:cNvPr id="5" name="Slide Number Placeholder 4"/>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182498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3" name="Footer Placeholder 2"/>
          <p:cNvSpPr>
            <a:spLocks noGrp="1"/>
          </p:cNvSpPr>
          <p:nvPr>
            <p:ph type="ftr" sz="quarter" idx="11"/>
          </p:nvPr>
        </p:nvSpPr>
        <p:spPr/>
        <p:txBody>
          <a:bodyPr/>
          <a:lstStyle/>
          <a:p>
            <a:endParaRPr lang="en-US" dirty="0">
              <a:solidFill>
                <a:srgbClr val="EEECE1"/>
              </a:solidFill>
            </a:endParaRPr>
          </a:p>
        </p:txBody>
      </p:sp>
      <p:sp>
        <p:nvSpPr>
          <p:cNvPr id="4" name="Slide Number Placeholder 3"/>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94834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6" name="Footer Placeholder 5"/>
          <p:cNvSpPr>
            <a:spLocks noGrp="1"/>
          </p:cNvSpPr>
          <p:nvPr>
            <p:ph type="ftr" sz="quarter" idx="11"/>
          </p:nvPr>
        </p:nvSpPr>
        <p:spPr/>
        <p:txBody>
          <a:bodyPr/>
          <a:lstStyle/>
          <a:p>
            <a:endParaRPr lang="en-US" dirty="0">
              <a:solidFill>
                <a:srgbClr val="EEECE1"/>
              </a:solidFill>
            </a:endParaRPr>
          </a:p>
        </p:txBody>
      </p:sp>
      <p:sp>
        <p:nvSpPr>
          <p:cNvPr id="7" name="Slide Number Placeholder 6"/>
          <p:cNvSpPr>
            <a:spLocks noGrp="1"/>
          </p:cNvSpPr>
          <p:nvPr>
            <p:ph type="sldNum" sz="quarter" idx="12"/>
          </p:nvPr>
        </p:nvSpPr>
        <p:spPr/>
        <p:txBody>
          <a:bodyPr/>
          <a:lstStyle/>
          <a:p>
            <a:fld id="{75C8FEB7-770E-403D-821A-6A7BCA54873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52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93BBA95-900A-4C81-9C23-A491EF9680E0}" type="datetimeFigureOut">
              <a:rPr lang="en-US" smtClean="0"/>
              <a:t>7/13/2015</a:t>
            </a:fld>
            <a:endParaRPr lang="en-US" dirty="0"/>
          </a:p>
        </p:txBody>
      </p:sp>
      <p:sp>
        <p:nvSpPr>
          <p:cNvPr id="9" name="Slide Number Placeholder 8"/>
          <p:cNvSpPr>
            <a:spLocks noGrp="1"/>
          </p:cNvSpPr>
          <p:nvPr>
            <p:ph type="sldNum" sz="quarter" idx="15"/>
          </p:nvPr>
        </p:nvSpPr>
        <p:spPr/>
        <p:txBody>
          <a:bodyPr rtlCol="0"/>
          <a:lstStyle/>
          <a:p>
            <a:fld id="{06D3BC00-E307-4048-9A1E-F537CC7E9826}"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9" name="Slide Number Placeholder 8"/>
          <p:cNvSpPr>
            <a:spLocks noGrp="1"/>
          </p:cNvSpPr>
          <p:nvPr>
            <p:ph type="sldNum" sz="quarter" idx="11"/>
          </p:nvPr>
        </p:nvSpPr>
        <p:spPr/>
        <p:txBody>
          <a:bodyPr/>
          <a:lstStyle/>
          <a:p>
            <a:fld id="{75C8FEB7-770E-403D-821A-6A7BCA54873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EECE1"/>
              </a:solidFill>
            </a:endParaRPr>
          </a:p>
        </p:txBody>
      </p:sp>
    </p:spTree>
    <p:extLst>
      <p:ext uri="{BB962C8B-B14F-4D97-AF65-F5344CB8AC3E}">
        <p14:creationId xmlns:p14="http://schemas.microsoft.com/office/powerpoint/2010/main" val="39500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231199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D277E-ABFB-492E-9183-66F8E8BA74F8}" type="datetimeFigureOut">
              <a:rPr lang="en-US" smtClean="0">
                <a:solidFill>
                  <a:srgbClr val="EEECE1"/>
                </a:solidFill>
              </a:rPr>
              <a:pPr/>
              <a:t>7/13/2015</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75C8FEB7-770E-403D-821A-6A7BCA548739}" type="slidenum">
              <a:rPr lang="en-US" smtClean="0"/>
              <a:pPr/>
              <a:t>‹#›</a:t>
            </a:fld>
            <a:endParaRPr lang="en-US" dirty="0"/>
          </a:p>
        </p:txBody>
      </p:sp>
    </p:spTree>
    <p:extLst>
      <p:ext uri="{BB962C8B-B14F-4D97-AF65-F5344CB8AC3E}">
        <p14:creationId xmlns:p14="http://schemas.microsoft.com/office/powerpoint/2010/main" val="24122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93BBA95-900A-4C81-9C23-A491EF9680E0}" type="datetimeFigureOut">
              <a:rPr lang="en-US" smtClean="0"/>
              <a:t>7/13/2015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6D3BC00-E307-4048-9A1E-F537CC7E982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BBA95-900A-4C81-9C23-A491EF9680E0}" type="datetimeFigureOut">
              <a:rPr lang="en-US" smtClean="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D3BC00-E307-4048-9A1E-F537CC7E9826}"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93BBA95-900A-4C81-9C23-A491EF9680E0}" type="datetimeFigureOut">
              <a:rPr lang="en-US" smtClean="0"/>
              <a:t>7/13/2015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D3BC00-E307-4048-9A1E-F537CC7E9826}"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93BBA95-900A-4C81-9C23-A491EF9680E0}" type="datetimeFigureOut">
              <a:rPr lang="en-US" smtClean="0"/>
              <a:t>7/13/2015</a:t>
            </a:fld>
            <a:endParaRPr lang="en-US" dirty="0"/>
          </a:p>
        </p:txBody>
      </p:sp>
      <p:sp>
        <p:nvSpPr>
          <p:cNvPr id="7" name="Slide Number Placeholder 6"/>
          <p:cNvSpPr>
            <a:spLocks noGrp="1"/>
          </p:cNvSpPr>
          <p:nvPr>
            <p:ph type="sldNum" sz="quarter" idx="11"/>
          </p:nvPr>
        </p:nvSpPr>
        <p:spPr/>
        <p:txBody>
          <a:bodyPr rtlCol="0"/>
          <a:lstStyle/>
          <a:p>
            <a:fld id="{06D3BC00-E307-4048-9A1E-F537CC7E9826}"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BBA95-900A-4C81-9C23-A491EF9680E0}" type="datetimeFigureOut">
              <a:rPr lang="en-US" smtClean="0"/>
              <a:t>7/13/2015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D3BC00-E307-4048-9A1E-F537CC7E98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93BBA95-900A-4C81-9C23-A491EF9680E0}" type="datetimeFigureOut">
              <a:rPr lang="en-US" smtClean="0"/>
              <a:t>7/13/2015</a:t>
            </a:fld>
            <a:endParaRPr lang="en-US" dirty="0"/>
          </a:p>
        </p:txBody>
      </p:sp>
      <p:sp>
        <p:nvSpPr>
          <p:cNvPr id="22" name="Slide Number Placeholder 21"/>
          <p:cNvSpPr>
            <a:spLocks noGrp="1"/>
          </p:cNvSpPr>
          <p:nvPr>
            <p:ph type="sldNum" sz="quarter" idx="15"/>
          </p:nvPr>
        </p:nvSpPr>
        <p:spPr/>
        <p:txBody>
          <a:bodyPr rtlCol="0"/>
          <a:lstStyle/>
          <a:p>
            <a:fld id="{06D3BC00-E307-4048-9A1E-F537CC7E9826}"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93BBA95-900A-4C81-9C23-A491EF9680E0}" type="datetimeFigureOut">
              <a:rPr lang="en-US" smtClean="0"/>
              <a:t>7/13/2015</a:t>
            </a:fld>
            <a:endParaRPr lang="en-US" dirty="0"/>
          </a:p>
        </p:txBody>
      </p:sp>
      <p:sp>
        <p:nvSpPr>
          <p:cNvPr id="18" name="Slide Number Placeholder 17"/>
          <p:cNvSpPr>
            <a:spLocks noGrp="1"/>
          </p:cNvSpPr>
          <p:nvPr>
            <p:ph type="sldNum" sz="quarter" idx="11"/>
          </p:nvPr>
        </p:nvSpPr>
        <p:spPr/>
        <p:txBody>
          <a:bodyPr rtlCol="0"/>
          <a:lstStyle/>
          <a:p>
            <a:fld id="{06D3BC00-E307-4048-9A1E-F537CC7E9826}"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93BBA95-900A-4C81-9C23-A491EF9680E0}" type="datetimeFigureOut">
              <a:rPr lang="en-US" smtClean="0"/>
              <a:t>7/13/2015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6D3BC00-E307-4048-9A1E-F537CC7E982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C8FEB7-770E-403D-821A-6A7BCA54873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EECE1"/>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7CD277E-ABFB-492E-9183-66F8E8BA74F8}" type="datetimeFigureOut">
              <a:rPr lang="en-US" smtClean="0">
                <a:solidFill>
                  <a:srgbClr val="EEECE1"/>
                </a:solidFill>
              </a:rPr>
              <a:pPr/>
              <a:t>7/13/2015</a:t>
            </a:fld>
            <a:endParaRPr lang="en-US" dirty="0">
              <a:solidFill>
                <a:srgbClr val="EEECE1"/>
              </a:solidFill>
            </a:endParaRPr>
          </a:p>
        </p:txBody>
      </p:sp>
    </p:spTree>
    <p:extLst>
      <p:ext uri="{BB962C8B-B14F-4D97-AF65-F5344CB8AC3E}">
        <p14:creationId xmlns:p14="http://schemas.microsoft.com/office/powerpoint/2010/main" val="2522252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AvatarHelp@psch.or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www.mypsch.org/"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mailto:Kathleen.smith@psch.or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19200"/>
            <a:ext cx="7315200" cy="994825"/>
          </a:xfrm>
        </p:spPr>
        <p:txBody>
          <a:bodyPr>
            <a:normAutofit/>
          </a:bodyPr>
          <a:lstStyle/>
          <a:p>
            <a:r>
              <a:rPr lang="en-US" dirty="0" smtClean="0"/>
              <a:t>DSM 5 &amp; ICD-10 Implementation</a:t>
            </a:r>
            <a:endParaRPr lang="en-US" dirty="0"/>
          </a:p>
        </p:txBody>
      </p:sp>
      <p:sp>
        <p:nvSpPr>
          <p:cNvPr id="3" name="Subtitle 2"/>
          <p:cNvSpPr>
            <a:spLocks noGrp="1"/>
          </p:cNvSpPr>
          <p:nvPr>
            <p:ph type="subTitle" idx="1"/>
          </p:nvPr>
        </p:nvSpPr>
        <p:spPr>
          <a:xfrm>
            <a:off x="2743200" y="4495800"/>
            <a:ext cx="6172200" cy="609600"/>
          </a:xfrm>
        </p:spPr>
        <p:txBody>
          <a:bodyPr>
            <a:normAutofit lnSpcReduction="10000"/>
          </a:bodyPr>
          <a:lstStyle/>
          <a:p>
            <a:r>
              <a:rPr lang="en-US" dirty="0" smtClean="0"/>
              <a:t>Planning for the </a:t>
            </a:r>
            <a:br>
              <a:rPr lang="en-US" dirty="0" smtClean="0"/>
            </a:br>
            <a:r>
              <a:rPr lang="en-US" dirty="0" smtClean="0"/>
              <a:t>October 1, 2015 Deadline</a:t>
            </a:r>
            <a:endParaRPr lang="en-US" dirty="0"/>
          </a:p>
        </p:txBody>
      </p:sp>
    </p:spTree>
    <p:extLst>
      <p:ext uri="{BB962C8B-B14F-4D97-AF65-F5344CB8AC3E}">
        <p14:creationId xmlns:p14="http://schemas.microsoft.com/office/powerpoint/2010/main" val="30231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Form: Primary </a:t>
            </a:r>
            <a:r>
              <a:rPr lang="en-US" dirty="0" err="1" smtClean="0"/>
              <a:t>Dx</a:t>
            </a:r>
            <a:endParaRPr lang="en-US" dirty="0"/>
          </a:p>
        </p:txBody>
      </p:sp>
      <p:sp>
        <p:nvSpPr>
          <p:cNvPr id="3" name="Content Placeholder 2"/>
          <p:cNvSpPr>
            <a:spLocks noGrp="1"/>
          </p:cNvSpPr>
          <p:nvPr>
            <p:ph idx="1"/>
          </p:nvPr>
        </p:nvSpPr>
        <p:spPr>
          <a:xfrm>
            <a:off x="457200" y="1447800"/>
            <a:ext cx="7620000" cy="4800600"/>
          </a:xfrm>
        </p:spPr>
        <p:txBody>
          <a:bodyPr/>
          <a:lstStyle/>
          <a:p>
            <a:r>
              <a:rPr lang="en-US" dirty="0" smtClean="0"/>
              <a:t>The </a:t>
            </a:r>
            <a:r>
              <a:rPr lang="en-US" dirty="0" smtClean="0">
                <a:solidFill>
                  <a:schemeClr val="tx2"/>
                </a:solidFill>
              </a:rPr>
              <a:t>Primary Diagnosis </a:t>
            </a:r>
            <a:r>
              <a:rPr lang="en-US" dirty="0" smtClean="0"/>
              <a:t>is the basis for billing for all programs.</a:t>
            </a:r>
          </a:p>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057400"/>
            <a:ext cx="686636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51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12" y="76200"/>
            <a:ext cx="7620000" cy="868362"/>
          </a:xfrm>
        </p:spPr>
        <p:txBody>
          <a:bodyPr/>
          <a:lstStyle/>
          <a:p>
            <a:r>
              <a:rPr lang="en-US" sz="4000" dirty="0" smtClean="0"/>
              <a:t>Diagnosis Form: </a:t>
            </a:r>
            <a:r>
              <a:rPr lang="en-US" sz="4000" dirty="0" err="1" smtClean="0"/>
              <a:t>Dx</a:t>
            </a:r>
            <a:r>
              <a:rPr lang="en-US" sz="4000" dirty="0" smtClean="0"/>
              <a:t> Notes</a:t>
            </a:r>
            <a:endParaRPr lang="en-US" sz="4000" dirty="0"/>
          </a:p>
        </p:txBody>
      </p:sp>
      <p:sp>
        <p:nvSpPr>
          <p:cNvPr id="3" name="Content Placeholder 2"/>
          <p:cNvSpPr>
            <a:spLocks noGrp="1"/>
          </p:cNvSpPr>
          <p:nvPr>
            <p:ph idx="1"/>
          </p:nvPr>
        </p:nvSpPr>
        <p:spPr>
          <a:xfrm>
            <a:off x="427931" y="990600"/>
            <a:ext cx="7620000" cy="3733800"/>
          </a:xfrm>
        </p:spPr>
        <p:txBody>
          <a:bodyPr>
            <a:normAutofit fontScale="85000" lnSpcReduction="20000"/>
          </a:bodyPr>
          <a:lstStyle/>
          <a:p>
            <a:pPr marL="114300" indent="0">
              <a:buNone/>
            </a:pPr>
            <a:r>
              <a:rPr lang="en-US" sz="2000" u="sng" dirty="0" smtClean="0"/>
              <a:t>Notes about </a:t>
            </a:r>
            <a:r>
              <a:rPr lang="en-US" sz="2000" u="sng" dirty="0">
                <a:solidFill>
                  <a:schemeClr val="tx2"/>
                </a:solidFill>
              </a:rPr>
              <a:t>Primary Diagnosis </a:t>
            </a:r>
            <a:r>
              <a:rPr lang="en-US" sz="2000" u="sng" dirty="0"/>
              <a:t>and subsequent diagnoses</a:t>
            </a:r>
            <a:r>
              <a:rPr lang="en-US" sz="2000" dirty="0"/>
              <a:t>:</a:t>
            </a:r>
          </a:p>
          <a:p>
            <a:r>
              <a:rPr lang="en-US" sz="2000" dirty="0" smtClean="0"/>
              <a:t>The </a:t>
            </a:r>
            <a:r>
              <a:rPr lang="en-US" sz="2000" dirty="0"/>
              <a:t>Primary Diagnosis </a:t>
            </a:r>
            <a:r>
              <a:rPr lang="en-US" sz="2000" dirty="0" smtClean="0"/>
              <a:t>is the </a:t>
            </a:r>
            <a:r>
              <a:rPr lang="en-US" sz="2000" dirty="0" err="1" smtClean="0"/>
              <a:t>Dx</a:t>
            </a:r>
            <a:r>
              <a:rPr lang="en-US" sz="2000" dirty="0" smtClean="0"/>
              <a:t> that the program is treating or is specific for the treatment setting.</a:t>
            </a:r>
          </a:p>
          <a:p>
            <a:pPr lvl="1"/>
            <a:r>
              <a:rPr lang="en-US" sz="1800" dirty="0" err="1" smtClean="0"/>
              <a:t>Ie</a:t>
            </a:r>
            <a:r>
              <a:rPr lang="en-US" sz="1800" dirty="0" smtClean="0"/>
              <a:t>: ARS should have a substance abuse disorder primary, but can (and should)have subsequent mood disorders, medical issues &amp; and psychosocial/environmental factors listed as well.</a:t>
            </a:r>
          </a:p>
          <a:p>
            <a:r>
              <a:rPr lang="en-US" sz="2000" dirty="0" smtClean="0"/>
              <a:t>The Primary Diagnosis will always automatically get placed as Bill Order 1 (this is the </a:t>
            </a:r>
            <a:r>
              <a:rPr lang="en-US" sz="2000" dirty="0" err="1" smtClean="0"/>
              <a:t>Dx</a:t>
            </a:r>
            <a:r>
              <a:rPr lang="en-US" sz="2000" dirty="0" smtClean="0"/>
              <a:t> that will appear on a Claim).</a:t>
            </a:r>
          </a:p>
          <a:p>
            <a:r>
              <a:rPr lang="en-US" sz="2000" dirty="0" smtClean="0"/>
              <a:t>Each subsequent diagnosis can be labeled as Secondary or Tertiary. It is ok that there is no ranking beyond Tertiary, it does not affect Billing or documentation the way the old Axes would. You can list as many diagnoses as applicable. </a:t>
            </a:r>
          </a:p>
          <a:p>
            <a:pPr lvl="1"/>
            <a:r>
              <a:rPr lang="en-US" sz="1800" dirty="0" smtClean="0"/>
              <a:t>In DSM IV language: Axis I-IV diagnoses would all be listed, but the only issue with order would be that the Primary Diagnosis be the diagnosis appropriate for the treatment setting.</a:t>
            </a:r>
          </a:p>
          <a:p>
            <a:r>
              <a:rPr lang="en-US" sz="2000" dirty="0" smtClean="0"/>
              <a:t>The Bill Order for subsequent diagnoses will automatically append as 2, 3, 4, and so on.</a:t>
            </a:r>
          </a:p>
          <a:p>
            <a:endParaRPr lang="en-US" dirty="0" smtClean="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0"/>
            <a:ext cx="79676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51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48"/>
            <a:ext cx="4114799" cy="757451"/>
          </a:xfrm>
        </p:spPr>
        <p:txBody>
          <a:bodyPr/>
          <a:lstStyle/>
          <a:p>
            <a:r>
              <a:rPr lang="en-US" sz="2400" dirty="0" smtClean="0"/>
              <a:t>Step 1: Select the Diagnosis form</a:t>
            </a:r>
            <a:endParaRPr lang="en-US" sz="2400" dirty="0"/>
          </a:p>
        </p:txBody>
      </p:sp>
      <p:sp>
        <p:nvSpPr>
          <p:cNvPr id="3" name="Content Placeholder 2"/>
          <p:cNvSpPr>
            <a:spLocks noGrp="1"/>
          </p:cNvSpPr>
          <p:nvPr>
            <p:ph idx="1"/>
          </p:nvPr>
        </p:nvSpPr>
        <p:spPr>
          <a:xfrm>
            <a:off x="381000" y="1635457"/>
            <a:ext cx="7620000" cy="4800600"/>
          </a:xfrm>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28" y="615287"/>
            <a:ext cx="24860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219200"/>
            <a:ext cx="5638800" cy="126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81000" y="2514600"/>
            <a:ext cx="3419475" cy="7199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smtClean="0">
                <a:solidFill>
                  <a:srgbClr val="1F497D"/>
                </a:solidFill>
              </a:rPr>
              <a:t>Step 2: Select the consumer</a:t>
            </a:r>
            <a:endParaRPr lang="en-US" sz="2400" dirty="0">
              <a:solidFill>
                <a:srgbClr val="1F497D"/>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00387"/>
            <a:ext cx="53149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381000" y="4695399"/>
            <a:ext cx="5740274" cy="7624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smtClean="0">
                <a:solidFill>
                  <a:srgbClr val="1F497D"/>
                </a:solidFill>
              </a:rPr>
              <a:t>Step 3: Select the program </a:t>
            </a:r>
            <a:endParaRPr lang="en-US" sz="2400" dirty="0">
              <a:solidFill>
                <a:srgbClr val="1F497D"/>
              </a:solidFill>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49" y="5372100"/>
            <a:ext cx="53435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91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84" y="2438400"/>
            <a:ext cx="7308622" cy="264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Entering a new diagnosis</a:t>
            </a:r>
            <a:endParaRPr lang="en-US" dirty="0">
              <a:solidFill>
                <a:srgbClr val="C00000"/>
              </a:solidFill>
            </a:endParaRPr>
          </a:p>
        </p:txBody>
      </p:sp>
      <p:sp>
        <p:nvSpPr>
          <p:cNvPr id="3" name="Content Placeholder 2"/>
          <p:cNvSpPr>
            <a:spLocks noGrp="1"/>
          </p:cNvSpPr>
          <p:nvPr>
            <p:ph idx="1"/>
          </p:nvPr>
        </p:nvSpPr>
        <p:spPr>
          <a:xfrm>
            <a:off x="457200" y="1524000"/>
            <a:ext cx="7620000" cy="4800600"/>
          </a:xfrm>
        </p:spPr>
        <p:txBody>
          <a:bodyPr/>
          <a:lstStyle/>
          <a:p>
            <a:pPr marL="114300" indent="0">
              <a:buNone/>
            </a:pPr>
            <a:r>
              <a:rPr lang="en-US" sz="1800" dirty="0" smtClean="0"/>
              <a:t>1. Click </a:t>
            </a:r>
            <a:r>
              <a:rPr lang="en-US" sz="1800" dirty="0" smtClean="0">
                <a:solidFill>
                  <a:schemeClr val="tx2"/>
                </a:solidFill>
              </a:rPr>
              <a:t>Admission</a:t>
            </a:r>
            <a:r>
              <a:rPr lang="en-US" sz="1800" dirty="0" smtClean="0"/>
              <a:t> type of diagnosis and the date of admission for the selected program will auto-populate.</a:t>
            </a:r>
          </a:p>
        </p:txBody>
      </p:sp>
      <p:sp>
        <p:nvSpPr>
          <p:cNvPr id="4" name="Rectangle 3"/>
          <p:cNvSpPr/>
          <p:nvPr/>
        </p:nvSpPr>
        <p:spPr>
          <a:xfrm>
            <a:off x="457200" y="5257800"/>
            <a:ext cx="7352333" cy="369332"/>
          </a:xfrm>
          <a:prstGeom prst="rect">
            <a:avLst/>
          </a:prstGeom>
        </p:spPr>
        <p:txBody>
          <a:bodyPr wrap="square">
            <a:spAutoFit/>
          </a:bodyPr>
          <a:lstStyle/>
          <a:p>
            <a:pPr marL="114300"/>
            <a:r>
              <a:rPr lang="en-US" dirty="0">
                <a:solidFill>
                  <a:prstClr val="black"/>
                </a:solidFill>
              </a:rPr>
              <a:t>2. Use 9:00 AM as standard in the </a:t>
            </a:r>
            <a:r>
              <a:rPr lang="en-US" dirty="0">
                <a:solidFill>
                  <a:srgbClr val="1F497D"/>
                </a:solidFill>
              </a:rPr>
              <a:t>Time of Diagnosis </a:t>
            </a:r>
            <a:r>
              <a:rPr lang="en-US" dirty="0">
                <a:solidFill>
                  <a:prstClr val="black"/>
                </a:solidFill>
              </a:rPr>
              <a:t>field. </a:t>
            </a:r>
          </a:p>
        </p:txBody>
      </p:sp>
      <p:cxnSp>
        <p:nvCxnSpPr>
          <p:cNvPr id="6" name="Straight Arrow Connector 5"/>
          <p:cNvCxnSpPr/>
          <p:nvPr/>
        </p:nvCxnSpPr>
        <p:spPr>
          <a:xfrm>
            <a:off x="2362200" y="2209800"/>
            <a:ext cx="914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00700" y="4186518"/>
            <a:ext cx="685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48400" y="4001852"/>
            <a:ext cx="1637333" cy="369332"/>
          </a:xfrm>
          <a:prstGeom prst="rect">
            <a:avLst/>
          </a:prstGeom>
          <a:noFill/>
        </p:spPr>
        <p:txBody>
          <a:bodyPr wrap="square" rtlCol="0">
            <a:spAutoFit/>
          </a:bodyPr>
          <a:lstStyle/>
          <a:p>
            <a:r>
              <a:rPr lang="en-US" dirty="0" smtClean="0">
                <a:solidFill>
                  <a:srgbClr val="C00000"/>
                </a:solidFill>
              </a:rPr>
              <a:t>auto-populates</a:t>
            </a:r>
            <a:endParaRPr lang="en-US" dirty="0">
              <a:solidFill>
                <a:srgbClr val="C00000"/>
              </a:solidFill>
            </a:endParaRPr>
          </a:p>
        </p:txBody>
      </p:sp>
      <p:cxnSp>
        <p:nvCxnSpPr>
          <p:cNvPr id="18" name="Straight Arrow Connector 17"/>
          <p:cNvCxnSpPr/>
          <p:nvPr/>
        </p:nvCxnSpPr>
        <p:spPr>
          <a:xfrm flipH="1" flipV="1">
            <a:off x="3990250" y="4788932"/>
            <a:ext cx="581750" cy="4688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05400" y="6324600"/>
            <a:ext cx="3341292" cy="369332"/>
          </a:xfrm>
          <a:prstGeom prst="rect">
            <a:avLst/>
          </a:prstGeom>
        </p:spPr>
        <p:txBody>
          <a:bodyPr wrap="square">
            <a:spAutoFit/>
          </a:bodyPr>
          <a:lstStyle/>
          <a:p>
            <a:r>
              <a:rPr lang="en-US" dirty="0" smtClean="0">
                <a:solidFill>
                  <a:srgbClr val="C00000"/>
                </a:solidFill>
              </a:rPr>
              <a:t>Type of Diagnosis, Date and Time</a:t>
            </a:r>
            <a:endParaRPr lang="en-US" dirty="0">
              <a:solidFill>
                <a:prstClr val="black"/>
              </a:solidFill>
            </a:endParaRPr>
          </a:p>
        </p:txBody>
      </p:sp>
    </p:spTree>
    <p:extLst>
      <p:ext uri="{BB962C8B-B14F-4D97-AF65-F5344CB8AC3E}">
        <p14:creationId xmlns:p14="http://schemas.microsoft.com/office/powerpoint/2010/main" val="309965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t>
            </a:r>
            <a:r>
              <a:rPr lang="en-US" dirty="0" smtClean="0"/>
              <a:t>a new diagnosis</a:t>
            </a:r>
            <a:endParaRPr lang="en-US" sz="2800" dirty="0">
              <a:solidFill>
                <a:srgbClr val="C00000"/>
              </a:solidFill>
            </a:endParaRPr>
          </a:p>
        </p:txBody>
      </p:sp>
      <p:sp>
        <p:nvSpPr>
          <p:cNvPr id="3" name="Content Placeholder 2"/>
          <p:cNvSpPr>
            <a:spLocks noGrp="1"/>
          </p:cNvSpPr>
          <p:nvPr>
            <p:ph idx="1"/>
          </p:nvPr>
        </p:nvSpPr>
        <p:spPr/>
        <p:txBody>
          <a:bodyPr/>
          <a:lstStyle/>
          <a:p>
            <a:pPr marL="114300" indent="0">
              <a:buNone/>
            </a:pPr>
            <a:r>
              <a:rPr lang="en-US" dirty="0" smtClean="0"/>
              <a:t>Click </a:t>
            </a:r>
            <a:r>
              <a:rPr lang="en-US" dirty="0" smtClean="0">
                <a:solidFill>
                  <a:schemeClr val="tx2"/>
                </a:solidFill>
              </a:rPr>
              <a:t>New Row</a:t>
            </a:r>
            <a:r>
              <a:rPr lang="en-US" dirty="0" smtClean="0"/>
              <a:t> to enter a diagnosis.</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4" y="2133600"/>
            <a:ext cx="7467600" cy="187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87324" y="4259107"/>
            <a:ext cx="7543800" cy="923330"/>
          </a:xfrm>
          <a:prstGeom prst="rect">
            <a:avLst/>
          </a:prstGeom>
        </p:spPr>
        <p:txBody>
          <a:bodyPr wrap="square">
            <a:spAutoFit/>
          </a:bodyPr>
          <a:lstStyle/>
          <a:p>
            <a:r>
              <a:rPr lang="en-US" dirty="0" smtClean="0">
                <a:solidFill>
                  <a:prstClr val="black"/>
                </a:solidFill>
              </a:rPr>
              <a:t>The Ranking, Description, Status</a:t>
            </a:r>
            <a:r>
              <a:rPr lang="en-US" dirty="0">
                <a:solidFill>
                  <a:prstClr val="black"/>
                </a:solidFill>
              </a:rPr>
              <a:t>, Estimated Onset, Classification, Resolved Date, and Bill </a:t>
            </a:r>
            <a:r>
              <a:rPr lang="en-US" dirty="0" smtClean="0">
                <a:solidFill>
                  <a:prstClr val="black"/>
                </a:solidFill>
              </a:rPr>
              <a:t>Order fields will be populated as options are chosen.  </a:t>
            </a:r>
            <a:r>
              <a:rPr lang="en-US" dirty="0" smtClean="0">
                <a:solidFill>
                  <a:srgbClr val="C00000"/>
                </a:solidFill>
              </a:rPr>
              <a:t>The Ranking, Status and Bill Order are automatically chosen.</a:t>
            </a:r>
            <a:endParaRPr lang="en-US" dirty="0">
              <a:solidFill>
                <a:srgbClr val="C00000"/>
              </a:solidFill>
            </a:endParaRPr>
          </a:p>
        </p:txBody>
      </p:sp>
      <p:sp>
        <p:nvSpPr>
          <p:cNvPr id="11" name="Rectangle 10"/>
          <p:cNvSpPr/>
          <p:nvPr/>
        </p:nvSpPr>
        <p:spPr>
          <a:xfrm>
            <a:off x="7467600" y="6324600"/>
            <a:ext cx="979092" cy="369332"/>
          </a:xfrm>
          <a:prstGeom prst="rect">
            <a:avLst/>
          </a:prstGeom>
        </p:spPr>
        <p:txBody>
          <a:bodyPr wrap="square">
            <a:spAutoFit/>
          </a:bodyPr>
          <a:lstStyle/>
          <a:p>
            <a:r>
              <a:rPr lang="en-US" dirty="0" smtClean="0">
                <a:solidFill>
                  <a:srgbClr val="C00000"/>
                </a:solidFill>
              </a:rPr>
              <a:t>Ranking</a:t>
            </a:r>
            <a:endParaRPr lang="en-US" dirty="0">
              <a:solidFill>
                <a:prstClr val="black"/>
              </a:solidFill>
            </a:endParaRPr>
          </a:p>
        </p:txBody>
      </p:sp>
    </p:spTree>
    <p:extLst>
      <p:ext uri="{BB962C8B-B14F-4D97-AF65-F5344CB8AC3E}">
        <p14:creationId xmlns:p14="http://schemas.microsoft.com/office/powerpoint/2010/main" val="336577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new diagnosis</a:t>
            </a:r>
            <a:endParaRPr lang="en-US" dirty="0"/>
          </a:p>
        </p:txBody>
      </p:sp>
      <p:sp>
        <p:nvSpPr>
          <p:cNvPr id="3" name="Content Placeholder 2"/>
          <p:cNvSpPr>
            <a:spLocks noGrp="1"/>
          </p:cNvSpPr>
          <p:nvPr>
            <p:ph idx="1"/>
          </p:nvPr>
        </p:nvSpPr>
        <p:spPr>
          <a:xfrm>
            <a:off x="457200" y="1371600"/>
            <a:ext cx="7620000" cy="4800600"/>
          </a:xfrm>
        </p:spPr>
        <p:txBody>
          <a:bodyPr/>
          <a:lstStyle/>
          <a:p>
            <a:pPr marL="114300" indent="0">
              <a:buNone/>
            </a:pPr>
            <a:r>
              <a:rPr lang="en-US" sz="1800" dirty="0" smtClean="0"/>
              <a:t>You must enter the diagnosis your program is treating as the </a:t>
            </a:r>
            <a:r>
              <a:rPr lang="en-US" sz="1800" dirty="0" smtClean="0">
                <a:solidFill>
                  <a:schemeClr val="tx2"/>
                </a:solidFill>
              </a:rPr>
              <a:t>Primary</a:t>
            </a:r>
            <a:r>
              <a:rPr lang="en-US" sz="1800" dirty="0" smtClean="0">
                <a:solidFill>
                  <a:schemeClr val="tx2">
                    <a:lumMod val="60000"/>
                    <a:lumOff val="40000"/>
                  </a:schemeClr>
                </a:solidFill>
              </a:rPr>
              <a:t> </a:t>
            </a:r>
            <a:r>
              <a:rPr lang="en-US" sz="1800" dirty="0" smtClean="0">
                <a:solidFill>
                  <a:schemeClr val="tx2"/>
                </a:solidFill>
              </a:rPr>
              <a:t>Diagnosis</a:t>
            </a:r>
            <a:r>
              <a:rPr lang="en-US" sz="1800" dirty="0" smtClean="0"/>
              <a:t>.  All other diagnoses need to be entered subsequently.</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92" y="2057400"/>
            <a:ext cx="7180556" cy="44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477000" y="6420428"/>
            <a:ext cx="1969692" cy="369332"/>
          </a:xfrm>
          <a:prstGeom prst="rect">
            <a:avLst/>
          </a:prstGeom>
        </p:spPr>
        <p:txBody>
          <a:bodyPr wrap="square">
            <a:spAutoFit/>
          </a:bodyPr>
          <a:lstStyle/>
          <a:p>
            <a:r>
              <a:rPr lang="en-US" dirty="0" smtClean="0">
                <a:solidFill>
                  <a:srgbClr val="C00000"/>
                </a:solidFill>
              </a:rPr>
              <a:t>Primary Diagnosis</a:t>
            </a:r>
            <a:endParaRPr lang="en-US" dirty="0">
              <a:solidFill>
                <a:prstClr val="black"/>
              </a:solidFill>
            </a:endParaRPr>
          </a:p>
        </p:txBody>
      </p:sp>
    </p:spTree>
    <p:extLst>
      <p:ext uri="{BB962C8B-B14F-4D97-AF65-F5344CB8AC3E}">
        <p14:creationId xmlns:p14="http://schemas.microsoft.com/office/powerpoint/2010/main" val="206346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514600" y="2743200"/>
            <a:ext cx="9906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Entering </a:t>
            </a:r>
            <a:r>
              <a:rPr lang="en-US" dirty="0" smtClean="0"/>
              <a:t>a new diagnosis</a:t>
            </a:r>
            <a:endParaRPr lang="en-US" dirty="0"/>
          </a:p>
        </p:txBody>
      </p:sp>
      <p:sp>
        <p:nvSpPr>
          <p:cNvPr id="3" name="Content Placeholder 2"/>
          <p:cNvSpPr>
            <a:spLocks noGrp="1"/>
          </p:cNvSpPr>
          <p:nvPr>
            <p:ph idx="1"/>
          </p:nvPr>
        </p:nvSpPr>
        <p:spPr/>
        <p:txBody>
          <a:bodyPr/>
          <a:lstStyle/>
          <a:p>
            <a:pPr marL="114300" indent="0">
              <a:buNone/>
            </a:pPr>
            <a:r>
              <a:rPr lang="en-US" u="sng" dirty="0" smtClean="0"/>
              <a:t>Diagnosis Search</a:t>
            </a:r>
            <a:r>
              <a:rPr lang="en-US" dirty="0" smtClean="0"/>
              <a:t>:</a:t>
            </a:r>
            <a:endParaRPr lang="en-US" dirty="0"/>
          </a:p>
          <a:p>
            <a:r>
              <a:rPr lang="en-US" dirty="0" smtClean="0"/>
              <a:t>Enter keywords that are contained in the diagnosis.</a:t>
            </a:r>
          </a:p>
          <a:p>
            <a:r>
              <a:rPr lang="en-US" dirty="0" smtClean="0"/>
              <a:t>Click the Search button.</a:t>
            </a:r>
            <a:endParaRPr lang="en-US" dirty="0"/>
          </a:p>
          <a:p>
            <a:r>
              <a:rPr lang="en-US" dirty="0" smtClean="0"/>
              <a:t>Double-click on the appropriate diagnosis.</a:t>
            </a:r>
            <a:endParaRPr lang="en-US" dirty="0"/>
          </a:p>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12" y="3423083"/>
            <a:ext cx="6482687" cy="280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349955" y="3125337"/>
            <a:ext cx="14478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05600" y="6324600"/>
            <a:ext cx="1741092" cy="369332"/>
          </a:xfrm>
          <a:prstGeom prst="rect">
            <a:avLst/>
          </a:prstGeom>
        </p:spPr>
        <p:txBody>
          <a:bodyPr wrap="square">
            <a:spAutoFit/>
          </a:bodyPr>
          <a:lstStyle/>
          <a:p>
            <a:r>
              <a:rPr lang="en-US" dirty="0" smtClean="0">
                <a:solidFill>
                  <a:srgbClr val="C00000"/>
                </a:solidFill>
              </a:rPr>
              <a:t>Diagnosis Search</a:t>
            </a:r>
            <a:endParaRPr lang="en-US" dirty="0">
              <a:solidFill>
                <a:prstClr val="black"/>
              </a:solidFill>
            </a:endParaRPr>
          </a:p>
        </p:txBody>
      </p:sp>
    </p:spTree>
    <p:extLst>
      <p:ext uri="{BB962C8B-B14F-4D97-AF65-F5344CB8AC3E}">
        <p14:creationId xmlns:p14="http://schemas.microsoft.com/office/powerpoint/2010/main" val="233047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t>
            </a:r>
            <a:r>
              <a:rPr lang="en-US" dirty="0" smtClean="0"/>
              <a:t>a new diagnosis</a:t>
            </a:r>
            <a:endParaRPr lang="en-US" dirty="0"/>
          </a:p>
        </p:txBody>
      </p:sp>
      <p:sp>
        <p:nvSpPr>
          <p:cNvPr id="3" name="Content Placeholder 2"/>
          <p:cNvSpPr>
            <a:spLocks noGrp="1"/>
          </p:cNvSpPr>
          <p:nvPr>
            <p:ph idx="1"/>
          </p:nvPr>
        </p:nvSpPr>
        <p:spPr/>
        <p:txBody>
          <a:bodyPr/>
          <a:lstStyle/>
          <a:p>
            <a:pPr marL="114300" indent="0">
              <a:buNone/>
            </a:pPr>
            <a:r>
              <a:rPr lang="en-US" u="sng" dirty="0" smtClean="0"/>
              <a:t>Options in the </a:t>
            </a:r>
            <a:r>
              <a:rPr lang="en-US" u="sng" dirty="0" smtClean="0">
                <a:solidFill>
                  <a:schemeClr val="tx2"/>
                </a:solidFill>
              </a:rPr>
              <a:t>Diagnoses </a:t>
            </a:r>
            <a:r>
              <a:rPr lang="en-US" u="sng" dirty="0" smtClean="0"/>
              <a:t>section</a:t>
            </a:r>
            <a:r>
              <a:rPr lang="en-US" dirty="0" smtClean="0"/>
              <a:t>:</a:t>
            </a:r>
            <a:endParaRPr lang="en-US" dirty="0"/>
          </a:p>
          <a:p>
            <a:r>
              <a:rPr lang="en-US" dirty="0">
                <a:solidFill>
                  <a:schemeClr val="tx2"/>
                </a:solidFill>
              </a:rPr>
              <a:t>Delete Row</a:t>
            </a:r>
            <a:r>
              <a:rPr lang="en-US" dirty="0" smtClean="0"/>
              <a:t>:</a:t>
            </a:r>
            <a:br>
              <a:rPr lang="en-US" dirty="0" smtClean="0"/>
            </a:br>
            <a:r>
              <a:rPr lang="en-US" dirty="0" smtClean="0"/>
              <a:t>To remove any rows that were inadvertently added.  Once the form is submitted, you will not be able to delete </a:t>
            </a:r>
            <a:r>
              <a:rPr lang="en-US" dirty="0"/>
              <a:t>submitted</a:t>
            </a:r>
            <a:r>
              <a:rPr lang="en-US" dirty="0" smtClean="0"/>
              <a:t> rows.  You will instead set the status to Void.</a:t>
            </a:r>
            <a:endParaRPr lang="en-US" dirty="0"/>
          </a:p>
          <a:p>
            <a:r>
              <a:rPr lang="en-US" dirty="0">
                <a:solidFill>
                  <a:schemeClr val="tx2"/>
                </a:solidFill>
              </a:rPr>
              <a:t>Status</a:t>
            </a:r>
            <a:r>
              <a:rPr lang="en-US" dirty="0" smtClean="0"/>
              <a:t>:</a:t>
            </a:r>
          </a:p>
          <a:p>
            <a:pPr marL="411480" lvl="1" indent="0">
              <a:buNone/>
            </a:pPr>
            <a:r>
              <a:rPr lang="en-US" dirty="0" smtClean="0"/>
              <a:t>Ensure that the appropriate status is chosen for each diagnosis: </a:t>
            </a:r>
            <a:r>
              <a:rPr lang="en-US" b="1" dirty="0" smtClean="0"/>
              <a:t>Active, Working, Rule-out, Resolved or Void</a:t>
            </a:r>
            <a:r>
              <a:rPr lang="en-US" dirty="0" smtClean="0"/>
              <a:t>.</a:t>
            </a:r>
            <a:endParaRPr lang="en-US" dirty="0"/>
          </a:p>
          <a:p>
            <a:r>
              <a:rPr lang="en-US" dirty="0" smtClean="0">
                <a:solidFill>
                  <a:schemeClr val="tx2"/>
                </a:solidFill>
              </a:rPr>
              <a:t>Diagnosing Practitioner:</a:t>
            </a:r>
          </a:p>
          <a:p>
            <a:pPr marL="411480" lvl="1" indent="0">
              <a:buNone/>
            </a:pPr>
            <a:r>
              <a:rPr lang="en-US" dirty="0" smtClean="0"/>
              <a:t>Enter the </a:t>
            </a:r>
            <a:r>
              <a:rPr lang="en-US" dirty="0"/>
              <a:t>specific practitioner </a:t>
            </a:r>
            <a:r>
              <a:rPr lang="en-US" dirty="0" smtClean="0"/>
              <a:t>(last </a:t>
            </a:r>
            <a:r>
              <a:rPr lang="en-US" dirty="0" err="1" smtClean="0"/>
              <a:t>name,first</a:t>
            </a:r>
            <a:r>
              <a:rPr lang="en-US" dirty="0" smtClean="0"/>
              <a:t> name).  </a:t>
            </a:r>
            <a:r>
              <a:rPr lang="en-US" dirty="0"/>
              <a:t>If not known enter </a:t>
            </a:r>
            <a:r>
              <a:rPr lang="en-US" dirty="0">
                <a:solidFill>
                  <a:srgbClr val="FF0000"/>
                </a:solidFill>
              </a:rPr>
              <a:t>XXX</a:t>
            </a:r>
            <a:r>
              <a:rPr lang="en-US" dirty="0"/>
              <a:t> and select “</a:t>
            </a:r>
            <a:r>
              <a:rPr lang="en-US" dirty="0">
                <a:solidFill>
                  <a:srgbClr val="FF0000"/>
                </a:solidFill>
              </a:rPr>
              <a:t>SEEFILEXXX</a:t>
            </a:r>
            <a:r>
              <a:rPr lang="en-US" dirty="0"/>
              <a:t>” from the drop down dictionary.</a:t>
            </a:r>
          </a:p>
          <a:p>
            <a:endParaRPr lang="en-US" dirty="0"/>
          </a:p>
        </p:txBody>
      </p:sp>
      <p:sp>
        <p:nvSpPr>
          <p:cNvPr id="6" name="Rectangle 5"/>
          <p:cNvSpPr/>
          <p:nvPr/>
        </p:nvSpPr>
        <p:spPr>
          <a:xfrm>
            <a:off x="5791200" y="6324600"/>
            <a:ext cx="2655492" cy="369332"/>
          </a:xfrm>
          <a:prstGeom prst="rect">
            <a:avLst/>
          </a:prstGeom>
        </p:spPr>
        <p:txBody>
          <a:bodyPr wrap="square">
            <a:spAutoFit/>
          </a:bodyPr>
          <a:lstStyle/>
          <a:p>
            <a:r>
              <a:rPr lang="en-US" dirty="0" smtClean="0">
                <a:solidFill>
                  <a:srgbClr val="C00000"/>
                </a:solidFill>
              </a:rPr>
              <a:t>Diagnoses Section Options</a:t>
            </a:r>
            <a:endParaRPr lang="en-US" dirty="0">
              <a:solidFill>
                <a:prstClr val="black"/>
              </a:solidFill>
            </a:endParaRPr>
          </a:p>
        </p:txBody>
      </p:sp>
    </p:spTree>
    <p:extLst>
      <p:ext uri="{BB962C8B-B14F-4D97-AF65-F5344CB8AC3E}">
        <p14:creationId xmlns:p14="http://schemas.microsoft.com/office/powerpoint/2010/main" val="215739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Default feature</a:t>
            </a:r>
            <a:endParaRPr lang="en-US" dirty="0"/>
          </a:p>
        </p:txBody>
      </p:sp>
      <p:sp>
        <p:nvSpPr>
          <p:cNvPr id="3" name="Content Placeholder 2"/>
          <p:cNvSpPr>
            <a:spLocks noGrp="1"/>
          </p:cNvSpPr>
          <p:nvPr>
            <p:ph idx="1"/>
          </p:nvPr>
        </p:nvSpPr>
        <p:spPr>
          <a:xfrm>
            <a:off x="457200" y="1447800"/>
            <a:ext cx="7620000" cy="4800600"/>
          </a:xfrm>
        </p:spPr>
        <p:txBody>
          <a:bodyPr>
            <a:normAutofit/>
          </a:bodyPr>
          <a:lstStyle/>
          <a:p>
            <a:pPr marL="114300" indent="0">
              <a:buNone/>
            </a:pPr>
            <a:r>
              <a:rPr lang="en-US" sz="1800" dirty="0" smtClean="0"/>
              <a:t>If the consumer already has diagnosis information set up against another episode, the information can be defaulted into the </a:t>
            </a:r>
            <a:r>
              <a:rPr lang="en-US" sz="1800" dirty="0" smtClean="0">
                <a:solidFill>
                  <a:schemeClr val="tx2"/>
                </a:solidFill>
              </a:rPr>
              <a:t>Diagnosis</a:t>
            </a:r>
            <a:r>
              <a:rPr lang="en-US" sz="1800" dirty="0" smtClean="0"/>
              <a:t> form.  </a:t>
            </a: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457200" indent="-342900">
              <a:buFont typeface="+mj-lt"/>
              <a:buAutoNum type="arabicPeriod"/>
            </a:pPr>
            <a:r>
              <a:rPr lang="en-US" sz="1800" dirty="0" smtClean="0"/>
              <a:t>Use the </a:t>
            </a:r>
            <a:r>
              <a:rPr lang="en-US" sz="1800" dirty="0">
                <a:solidFill>
                  <a:schemeClr val="tx2"/>
                </a:solidFill>
              </a:rPr>
              <a:t>Select Episode to Default</a:t>
            </a:r>
            <a:r>
              <a:rPr lang="en-US" sz="1400" dirty="0" smtClean="0"/>
              <a:t> </a:t>
            </a:r>
            <a:r>
              <a:rPr lang="en-US" sz="1800" dirty="0" smtClean="0"/>
              <a:t>fields in the diagnosis form and choose the episode from which the information will be copied.</a:t>
            </a:r>
          </a:p>
          <a:p>
            <a:pPr marL="461963" indent="-347663">
              <a:buFont typeface="+mj-lt"/>
              <a:buAutoNum type="arabicPeriod"/>
            </a:pPr>
            <a:r>
              <a:rPr lang="en-US" sz="1800" dirty="0"/>
              <a:t>Once the Default options are chosen, the diagnosis information will automatically populate </a:t>
            </a:r>
            <a:r>
              <a:rPr lang="en-US" sz="1800" dirty="0" smtClean="0"/>
              <a:t>the diagnoses.</a:t>
            </a:r>
            <a:endParaRPr lang="en-US" sz="1800" dirty="0"/>
          </a:p>
          <a:p>
            <a:pPr marL="461963" indent="-347663">
              <a:buFont typeface="+mj-lt"/>
              <a:buAutoNum type="arabicPeriod"/>
            </a:pPr>
            <a:r>
              <a:rPr lang="en-US" sz="1800" dirty="0"/>
              <a:t>Click </a:t>
            </a:r>
            <a:r>
              <a:rPr lang="en-US" sz="1800" dirty="0">
                <a:solidFill>
                  <a:schemeClr val="tx2"/>
                </a:solidFill>
              </a:rPr>
              <a:t>Admission</a:t>
            </a:r>
            <a:r>
              <a:rPr lang="en-US" sz="1800" dirty="0"/>
              <a:t> to populate the date field</a:t>
            </a:r>
            <a:r>
              <a:rPr lang="en-US" sz="1800" dirty="0" smtClean="0"/>
              <a:t>.</a:t>
            </a:r>
          </a:p>
          <a:p>
            <a:pPr marL="114300" lvl="2" indent="0">
              <a:buNone/>
            </a:pPr>
            <a:r>
              <a:rPr lang="en-US" u="sng" dirty="0"/>
              <a:t>When using the default </a:t>
            </a:r>
            <a:r>
              <a:rPr lang="en-US" u="sng" dirty="0" smtClean="0"/>
              <a:t>option, you must</a:t>
            </a:r>
            <a:r>
              <a:rPr lang="en-US" dirty="0" smtClean="0"/>
              <a:t>:</a:t>
            </a:r>
            <a:endParaRPr lang="en-US" dirty="0"/>
          </a:p>
          <a:p>
            <a:pPr marL="400050" lvl="2" indent="-285750">
              <a:buClr>
                <a:schemeClr val="accent1"/>
              </a:buClr>
            </a:pPr>
            <a:r>
              <a:rPr lang="en-US" sz="1500" b="1" dirty="0" smtClean="0">
                <a:solidFill>
                  <a:srgbClr val="C00000"/>
                </a:solidFill>
              </a:rPr>
              <a:t>Verify that </a:t>
            </a:r>
            <a:r>
              <a:rPr lang="en-US" sz="1500" b="1" dirty="0">
                <a:solidFill>
                  <a:srgbClr val="C00000"/>
                </a:solidFill>
              </a:rPr>
              <a:t>the Date </a:t>
            </a:r>
            <a:r>
              <a:rPr lang="en-US" sz="1500" b="1" dirty="0" smtClean="0">
                <a:solidFill>
                  <a:srgbClr val="C00000"/>
                </a:solidFill>
              </a:rPr>
              <a:t>of Diagnosis (admission </a:t>
            </a:r>
            <a:r>
              <a:rPr lang="en-US" sz="1500" b="1" dirty="0">
                <a:solidFill>
                  <a:srgbClr val="C00000"/>
                </a:solidFill>
              </a:rPr>
              <a:t>date for new Admissions) </a:t>
            </a:r>
            <a:r>
              <a:rPr lang="en-US" sz="1500" b="1" dirty="0" smtClean="0">
                <a:solidFill>
                  <a:srgbClr val="C00000"/>
                </a:solidFill>
              </a:rPr>
              <a:t>is accurate.</a:t>
            </a:r>
          </a:p>
          <a:p>
            <a:pPr marL="400050" lvl="2" indent="-285750">
              <a:buClr>
                <a:schemeClr val="accent1"/>
              </a:buClr>
            </a:pPr>
            <a:r>
              <a:rPr lang="en-US" sz="1500" b="1" dirty="0" smtClean="0">
                <a:solidFill>
                  <a:srgbClr val="C00000"/>
                </a:solidFill>
              </a:rPr>
              <a:t>Make the Primary Ranking the </a:t>
            </a:r>
            <a:r>
              <a:rPr lang="en-US" sz="1500" b="1" dirty="0" err="1">
                <a:solidFill>
                  <a:srgbClr val="C00000"/>
                </a:solidFill>
              </a:rPr>
              <a:t>Dx</a:t>
            </a:r>
            <a:r>
              <a:rPr lang="en-US" sz="1500" b="1" dirty="0">
                <a:solidFill>
                  <a:srgbClr val="C00000"/>
                </a:solidFill>
              </a:rPr>
              <a:t> that the program is </a:t>
            </a:r>
            <a:r>
              <a:rPr lang="en-US" sz="1500" b="1" dirty="0" smtClean="0">
                <a:solidFill>
                  <a:srgbClr val="C00000"/>
                </a:solidFill>
              </a:rPr>
              <a:t>treating.</a:t>
            </a:r>
            <a:endParaRPr lang="en-US" sz="1500" b="1" dirty="0">
              <a:solidFill>
                <a:srgbClr val="C00000"/>
              </a:solidFill>
            </a:endParaRPr>
          </a:p>
          <a:p>
            <a:pPr marL="461963" indent="-347663">
              <a:buFont typeface="+mj-lt"/>
              <a:buAutoNum type="arabicPeriod"/>
            </a:pPr>
            <a:endParaRPr lang="en-US" sz="1800" dirty="0"/>
          </a:p>
        </p:txBody>
      </p:sp>
      <p:sp>
        <p:nvSpPr>
          <p:cNvPr id="6" name="Rectangle 5"/>
          <p:cNvSpPr/>
          <p:nvPr/>
        </p:nvSpPr>
        <p:spPr>
          <a:xfrm>
            <a:off x="5029200" y="6324600"/>
            <a:ext cx="3417492" cy="369332"/>
          </a:xfrm>
          <a:prstGeom prst="rect">
            <a:avLst/>
          </a:prstGeom>
        </p:spPr>
        <p:txBody>
          <a:bodyPr wrap="square">
            <a:spAutoFit/>
          </a:bodyPr>
          <a:lstStyle/>
          <a:p>
            <a:r>
              <a:rPr lang="en-US" dirty="0" smtClean="0">
                <a:solidFill>
                  <a:srgbClr val="C00000"/>
                </a:solidFill>
              </a:rPr>
              <a:t>Diagnosis Default from prior entry</a:t>
            </a:r>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09215"/>
            <a:ext cx="7543800" cy="157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11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an existing diagnosis</a:t>
            </a:r>
            <a:endParaRPr lang="en-US" dirty="0"/>
          </a:p>
        </p:txBody>
      </p:sp>
      <p:sp>
        <p:nvSpPr>
          <p:cNvPr id="3" name="Content Placeholder 2"/>
          <p:cNvSpPr>
            <a:spLocks noGrp="1"/>
          </p:cNvSpPr>
          <p:nvPr>
            <p:ph idx="1"/>
          </p:nvPr>
        </p:nvSpPr>
        <p:spPr/>
        <p:txBody>
          <a:bodyPr/>
          <a:lstStyle/>
          <a:p>
            <a:pPr marL="114300" indent="0">
              <a:buNone/>
            </a:pPr>
            <a:r>
              <a:rPr lang="en-US" dirty="0" smtClean="0"/>
              <a:t>Select </a:t>
            </a:r>
            <a:r>
              <a:rPr lang="en-US" dirty="0" smtClean="0">
                <a:solidFill>
                  <a:srgbClr val="FF0000"/>
                </a:solidFill>
              </a:rPr>
              <a:t>Edit</a:t>
            </a:r>
            <a:r>
              <a:rPr lang="en-US" dirty="0" smtClean="0"/>
              <a:t> – not </a:t>
            </a:r>
            <a:r>
              <a:rPr lang="en-US" dirty="0" smtClean="0">
                <a:solidFill>
                  <a:srgbClr val="FF0000"/>
                </a:solidFill>
              </a:rPr>
              <a:t>Add</a:t>
            </a:r>
            <a:r>
              <a:rPr lang="en-US" dirty="0" smtClean="0"/>
              <a:t>.</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571500" indent="-457200">
              <a:buFont typeface="+mj-lt"/>
              <a:buAutoNum type="arabicPeriod"/>
            </a:pPr>
            <a:r>
              <a:rPr lang="en-US" dirty="0" smtClean="0"/>
              <a:t>Double-click on the diagnosis to edit.</a:t>
            </a:r>
          </a:p>
          <a:p>
            <a:pPr marL="571500" indent="-457200">
              <a:buFont typeface="+mj-lt"/>
              <a:buAutoNum type="arabicPeriod"/>
            </a:pPr>
            <a:r>
              <a:rPr lang="en-US" dirty="0" smtClean="0"/>
              <a:t>Make </a:t>
            </a:r>
            <a:r>
              <a:rPr lang="en-US" dirty="0"/>
              <a:t>all necessary </a:t>
            </a:r>
            <a:r>
              <a:rPr lang="en-US" dirty="0" smtClean="0"/>
              <a:t>changes.</a:t>
            </a:r>
          </a:p>
          <a:p>
            <a:pPr marL="114300" indent="0">
              <a:buNone/>
            </a:pPr>
            <a:endParaRPr lang="en-US" dirty="0" smtClean="0"/>
          </a:p>
          <a:p>
            <a:pPr marL="114300" indent="0">
              <a:buNone/>
            </a:pPr>
            <a:r>
              <a:rPr lang="en-US" dirty="0" smtClean="0"/>
              <a:t>Click Submit.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15235"/>
            <a:ext cx="6725357" cy="199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62600" y="6324600"/>
            <a:ext cx="2884092" cy="369332"/>
          </a:xfrm>
          <a:prstGeom prst="rect">
            <a:avLst/>
          </a:prstGeom>
        </p:spPr>
        <p:txBody>
          <a:bodyPr wrap="square">
            <a:spAutoFit/>
          </a:bodyPr>
          <a:lstStyle/>
          <a:p>
            <a:r>
              <a:rPr lang="en-US" dirty="0" smtClean="0">
                <a:solidFill>
                  <a:srgbClr val="C00000"/>
                </a:solidFill>
              </a:rPr>
              <a:t>Overwrite Existing Diagnosis </a:t>
            </a:r>
            <a:endParaRPr lang="en-US" dirty="0">
              <a:solidFill>
                <a:prstClr val="black"/>
              </a:solidFill>
            </a:endParaRPr>
          </a:p>
        </p:txBody>
      </p:sp>
    </p:spTree>
    <p:extLst>
      <p:ext uri="{BB962C8B-B14F-4D97-AF65-F5344CB8AC3E}">
        <p14:creationId xmlns:p14="http://schemas.microsoft.com/office/powerpoint/2010/main" val="229414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67600" cy="655638"/>
          </a:xfrm>
        </p:spPr>
        <p:txBody>
          <a:bodyPr/>
          <a:lstStyle/>
          <a:p>
            <a:r>
              <a:rPr lang="en-US" dirty="0" smtClean="0"/>
              <a:t>Overview</a:t>
            </a:r>
            <a:endParaRPr lang="en-US" dirty="0"/>
          </a:p>
        </p:txBody>
      </p:sp>
      <p:sp>
        <p:nvSpPr>
          <p:cNvPr id="3" name="Content Placeholder 2"/>
          <p:cNvSpPr>
            <a:spLocks noGrp="1"/>
          </p:cNvSpPr>
          <p:nvPr>
            <p:ph sz="quarter" idx="1"/>
          </p:nvPr>
        </p:nvSpPr>
        <p:spPr>
          <a:xfrm>
            <a:off x="457200" y="1828800"/>
            <a:ext cx="7467600" cy="3581400"/>
          </a:xfrm>
        </p:spPr>
        <p:txBody>
          <a:bodyPr/>
          <a:lstStyle/>
          <a:p>
            <a:pPr lvl="0"/>
            <a:r>
              <a:rPr lang="en-US" dirty="0"/>
              <a:t>Currently </a:t>
            </a:r>
            <a:r>
              <a:rPr lang="en-US" dirty="0" smtClean="0"/>
              <a:t>the DSM-IV is used to </a:t>
            </a:r>
            <a:r>
              <a:rPr lang="en-US" dirty="0"/>
              <a:t>diagnose </a:t>
            </a:r>
            <a:r>
              <a:rPr lang="en-US" dirty="0" smtClean="0"/>
              <a:t>clients</a:t>
            </a:r>
            <a:r>
              <a:rPr lang="en-US" dirty="0"/>
              <a:t>, </a:t>
            </a:r>
            <a:r>
              <a:rPr lang="en-US" dirty="0" smtClean="0"/>
              <a:t>while Billing </a:t>
            </a:r>
            <a:r>
              <a:rPr lang="en-US" dirty="0"/>
              <a:t>uses the ICD-9 versions of these diagnoses to </a:t>
            </a:r>
            <a:r>
              <a:rPr lang="en-US" dirty="0" smtClean="0"/>
              <a:t>bill.</a:t>
            </a:r>
            <a:br>
              <a:rPr lang="en-US" dirty="0" smtClean="0"/>
            </a:br>
            <a:endParaRPr lang="en-US" dirty="0"/>
          </a:p>
          <a:p>
            <a:pPr lvl="0"/>
            <a:r>
              <a:rPr lang="en-US" dirty="0"/>
              <a:t>Beginning on October 1, 2015 </a:t>
            </a:r>
            <a:r>
              <a:rPr lang="en-US" dirty="0" smtClean="0"/>
              <a:t>we are required to </a:t>
            </a:r>
            <a:r>
              <a:rPr lang="en-US" dirty="0"/>
              <a:t>use DSM 5 and ICD-10 coding of Diagnoses</a:t>
            </a:r>
            <a:r>
              <a:rPr lang="en-US" dirty="0" smtClean="0"/>
              <a:t>.</a:t>
            </a:r>
            <a:br>
              <a:rPr lang="en-US" dirty="0" smtClean="0"/>
            </a:br>
            <a:endParaRPr lang="en-US" dirty="0" smtClean="0"/>
          </a:p>
          <a:p>
            <a:pPr marL="45720" indent="0">
              <a:buNone/>
            </a:pPr>
            <a:endParaRPr lang="en-US" dirty="0"/>
          </a:p>
        </p:txBody>
      </p:sp>
    </p:spTree>
    <p:extLst>
      <p:ext uri="{BB962C8B-B14F-4D97-AF65-F5344CB8AC3E}">
        <p14:creationId xmlns:p14="http://schemas.microsoft.com/office/powerpoint/2010/main" val="29946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7620000" cy="1143000"/>
          </a:xfrm>
        </p:spPr>
        <p:txBody>
          <a:bodyPr/>
          <a:lstStyle/>
          <a:p>
            <a:r>
              <a:rPr lang="en-US" dirty="0" smtClean="0"/>
              <a:t>Updating diagnoses</a:t>
            </a:r>
            <a:endParaRPr lang="en-US" dirty="0"/>
          </a:p>
        </p:txBody>
      </p:sp>
      <p:sp>
        <p:nvSpPr>
          <p:cNvPr id="3" name="Content Placeholder 2"/>
          <p:cNvSpPr>
            <a:spLocks noGrp="1"/>
          </p:cNvSpPr>
          <p:nvPr>
            <p:ph idx="1"/>
          </p:nvPr>
        </p:nvSpPr>
        <p:spPr>
          <a:xfrm>
            <a:off x="600502" y="1181100"/>
            <a:ext cx="7620000" cy="4800600"/>
          </a:xfrm>
        </p:spPr>
        <p:txBody>
          <a:bodyPr>
            <a:normAutofit fontScale="47500" lnSpcReduction="20000"/>
          </a:bodyPr>
          <a:lstStyle/>
          <a:p>
            <a:pPr marL="571500" indent="-457200">
              <a:buFont typeface="+mj-lt"/>
              <a:buAutoNum type="arabicPeriod"/>
            </a:pPr>
            <a:r>
              <a:rPr lang="en-US" dirty="0" smtClean="0"/>
              <a:t>Click </a:t>
            </a:r>
            <a:r>
              <a:rPr lang="en-US" dirty="0" smtClean="0">
                <a:solidFill>
                  <a:srgbClr val="FF0000"/>
                </a:solidFill>
              </a:rPr>
              <a:t>Add</a:t>
            </a:r>
            <a:r>
              <a:rPr lang="en-US" dirty="0" smtClean="0"/>
              <a:t> – not </a:t>
            </a:r>
            <a:r>
              <a:rPr lang="en-US" dirty="0">
                <a:solidFill>
                  <a:srgbClr val="FF0000"/>
                </a:solidFill>
              </a:rPr>
              <a:t>Edit</a:t>
            </a:r>
            <a:r>
              <a:rPr lang="en-US" dirty="0" smtClean="0"/>
              <a:t>.</a:t>
            </a:r>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r>
              <a:rPr lang="en-US" dirty="0" smtClean="0"/>
              <a:t>Default existing information.</a:t>
            </a:r>
          </a:p>
          <a:p>
            <a:pPr marL="571500" indent="-457200">
              <a:buFont typeface="+mj-lt"/>
              <a:buAutoNum type="arabicPeriod"/>
            </a:pPr>
            <a:r>
              <a:rPr lang="en-US" sz="2100" dirty="0">
                <a:solidFill>
                  <a:srgbClr val="FF0000"/>
                </a:solidFill>
              </a:rPr>
              <a:t>Very important </a:t>
            </a:r>
            <a:r>
              <a:rPr lang="en-US" dirty="0" smtClean="0"/>
              <a:t>– choose </a:t>
            </a:r>
            <a:r>
              <a:rPr lang="en-US" dirty="0" smtClean="0">
                <a:solidFill>
                  <a:srgbClr val="FF0000"/>
                </a:solidFill>
              </a:rPr>
              <a:t>Update</a:t>
            </a:r>
            <a:r>
              <a:rPr lang="en-US" dirty="0" smtClean="0"/>
              <a:t> as </a:t>
            </a:r>
            <a:r>
              <a:rPr lang="en-US" dirty="0" smtClean="0">
                <a:solidFill>
                  <a:schemeClr val="tx2"/>
                </a:solidFill>
              </a:rPr>
              <a:t>Type </a:t>
            </a:r>
            <a:r>
              <a:rPr lang="en-US" dirty="0">
                <a:solidFill>
                  <a:schemeClr val="tx2"/>
                </a:solidFill>
              </a:rPr>
              <a:t>of Diagnosis </a:t>
            </a:r>
            <a:r>
              <a:rPr lang="en-US" dirty="0" smtClean="0"/>
              <a:t>and </a:t>
            </a:r>
            <a:r>
              <a:rPr lang="en-US" dirty="0"/>
              <a:t>enter date and </a:t>
            </a:r>
            <a:r>
              <a:rPr lang="en-US" dirty="0" smtClean="0"/>
              <a:t>time that the update occurred.</a:t>
            </a:r>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endParaRPr lang="en-US" dirty="0"/>
          </a:p>
          <a:p>
            <a:pPr marL="571500" indent="-457200">
              <a:buFont typeface="+mj-lt"/>
              <a:buAutoNum type="arabicPeriod"/>
            </a:pPr>
            <a:endParaRPr lang="en-US" dirty="0" smtClean="0"/>
          </a:p>
          <a:p>
            <a:pPr marL="571500" indent="-457200">
              <a:buFont typeface="+mj-lt"/>
              <a:buAutoNum type="arabicPeriod"/>
            </a:pPr>
            <a:endParaRPr lang="en-US" dirty="0" smtClean="0"/>
          </a:p>
          <a:p>
            <a:pPr marL="571500" indent="-457200">
              <a:buFont typeface="+mj-lt"/>
              <a:buAutoNum type="arabicPeriod"/>
            </a:pPr>
            <a:endParaRPr lang="en-US" dirty="0"/>
          </a:p>
          <a:p>
            <a:pPr marL="571500" indent="-457200">
              <a:buFont typeface="+mj-lt"/>
              <a:buAutoNum type="arabicPeriod"/>
            </a:pPr>
            <a:r>
              <a:rPr lang="en-US" dirty="0" smtClean="0"/>
              <a:t>Double-click on the diagnosis row(s) to change and make the necessary edits.</a:t>
            </a:r>
          </a:p>
          <a:p>
            <a:pPr marL="571500" indent="-457200">
              <a:buFont typeface="+mj-lt"/>
              <a:buAutoNum type="arabicPeriod"/>
            </a:pPr>
            <a:r>
              <a:rPr lang="en-US" dirty="0" smtClean="0"/>
              <a:t>Click New Row to add each additional diagnosis.</a:t>
            </a:r>
          </a:p>
          <a:p>
            <a:pPr marL="114300" indent="0">
              <a:buNone/>
            </a:pPr>
            <a:endParaRPr lang="en-US" dirty="0" smtClean="0"/>
          </a:p>
          <a:p>
            <a:pPr marL="114300" indent="0">
              <a:buNone/>
            </a:pPr>
            <a:r>
              <a:rPr lang="en-US" dirty="0" smtClean="0"/>
              <a:t>Click Submit.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913" y="3657600"/>
            <a:ext cx="6462288" cy="135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91200" y="6324600"/>
            <a:ext cx="2655492" cy="369332"/>
          </a:xfrm>
          <a:prstGeom prst="rect">
            <a:avLst/>
          </a:prstGeom>
        </p:spPr>
        <p:txBody>
          <a:bodyPr wrap="square">
            <a:spAutoFit/>
          </a:bodyPr>
          <a:lstStyle/>
          <a:p>
            <a:r>
              <a:rPr lang="en-US" dirty="0">
                <a:solidFill>
                  <a:srgbClr val="C00000"/>
                </a:solidFill>
              </a:rPr>
              <a:t>Update to New </a:t>
            </a:r>
            <a:r>
              <a:rPr lang="en-US" dirty="0" smtClean="0">
                <a:solidFill>
                  <a:srgbClr val="C00000"/>
                </a:solidFill>
              </a:rPr>
              <a:t>Diagnosis </a:t>
            </a:r>
            <a:endParaRPr lang="en-US" dirty="0">
              <a:solidFill>
                <a:prstClr val="black"/>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1" y="1447801"/>
            <a:ext cx="5386389" cy="159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9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Diagnosis Recap:</a:t>
            </a:r>
            <a:endParaRPr lang="en-US" b="1" dirty="0">
              <a:solidFill>
                <a:srgbClr val="FF0000"/>
              </a:solidFill>
            </a:endParaRPr>
          </a:p>
        </p:txBody>
      </p:sp>
      <p:sp>
        <p:nvSpPr>
          <p:cNvPr id="3" name="Content Placeholder 2"/>
          <p:cNvSpPr>
            <a:spLocks noGrp="1"/>
          </p:cNvSpPr>
          <p:nvPr>
            <p:ph idx="1"/>
          </p:nvPr>
        </p:nvSpPr>
        <p:spPr>
          <a:xfrm>
            <a:off x="457200" y="1600200"/>
            <a:ext cx="7772400" cy="4800600"/>
          </a:xfrm>
        </p:spPr>
        <p:txBody>
          <a:bodyPr>
            <a:normAutofit fontScale="92500" lnSpcReduction="10000"/>
          </a:bodyPr>
          <a:lstStyle/>
          <a:p>
            <a:pPr marL="114300" indent="0">
              <a:buNone/>
            </a:pPr>
            <a:r>
              <a:rPr lang="en-US" dirty="0" smtClean="0"/>
              <a:t>Never create more than one </a:t>
            </a:r>
            <a:r>
              <a:rPr lang="en-US" dirty="0" smtClean="0">
                <a:solidFill>
                  <a:srgbClr val="FF0000"/>
                </a:solidFill>
              </a:rPr>
              <a:t>Admission</a:t>
            </a:r>
            <a:r>
              <a:rPr lang="en-US" dirty="0" smtClean="0"/>
              <a:t> diagnosis for a program.</a:t>
            </a:r>
          </a:p>
          <a:p>
            <a:pPr marL="114300" indent="0">
              <a:buNone/>
            </a:pPr>
            <a:endParaRPr lang="en-US" dirty="0"/>
          </a:p>
          <a:p>
            <a:pPr marL="114300" indent="0">
              <a:buNone/>
            </a:pPr>
            <a:r>
              <a:rPr lang="en-US" dirty="0" smtClean="0"/>
              <a:t>If you need to change a diagnosis, click </a:t>
            </a:r>
            <a:r>
              <a:rPr lang="en-US" dirty="0" smtClean="0">
                <a:solidFill>
                  <a:srgbClr val="FF0000"/>
                </a:solidFill>
              </a:rPr>
              <a:t>Edit</a:t>
            </a:r>
            <a:r>
              <a:rPr lang="en-US" dirty="0" smtClean="0"/>
              <a:t>.</a:t>
            </a:r>
          </a:p>
          <a:p>
            <a:pPr marL="114300" indent="0">
              <a:buNone/>
            </a:pPr>
            <a:endParaRPr lang="en-US" dirty="0"/>
          </a:p>
          <a:p>
            <a:pPr marL="114300" indent="0">
              <a:buNone/>
            </a:pPr>
            <a:r>
              <a:rPr lang="en-US" dirty="0" smtClean="0"/>
              <a:t>If you need to update a diagnosis, click </a:t>
            </a:r>
            <a:r>
              <a:rPr lang="en-US" dirty="0">
                <a:solidFill>
                  <a:srgbClr val="FF0000"/>
                </a:solidFill>
              </a:rPr>
              <a:t>Add</a:t>
            </a:r>
            <a:r>
              <a:rPr lang="en-US" dirty="0" smtClean="0"/>
              <a:t>.  You must ensure that you add it as an </a:t>
            </a:r>
            <a:r>
              <a:rPr lang="en-US" dirty="0" smtClean="0">
                <a:solidFill>
                  <a:srgbClr val="FF0000"/>
                </a:solidFill>
              </a:rPr>
              <a:t>Update</a:t>
            </a:r>
            <a:r>
              <a:rPr lang="en-US" dirty="0" smtClean="0"/>
              <a:t> – </a:t>
            </a:r>
            <a:r>
              <a:rPr lang="en-US" u="sng" dirty="0" smtClean="0"/>
              <a:t>not</a:t>
            </a:r>
            <a:r>
              <a:rPr lang="en-US" dirty="0" smtClean="0"/>
              <a:t> as </a:t>
            </a:r>
            <a:r>
              <a:rPr lang="en-US" dirty="0" smtClean="0">
                <a:solidFill>
                  <a:srgbClr val="FF0000"/>
                </a:solidFill>
              </a:rPr>
              <a:t>Admission</a:t>
            </a:r>
            <a:r>
              <a:rPr lang="en-US" dirty="0" smtClean="0"/>
              <a:t>.</a:t>
            </a:r>
          </a:p>
          <a:p>
            <a:pPr marL="114300" indent="0">
              <a:buNone/>
            </a:pPr>
            <a:endParaRPr lang="en-US" dirty="0"/>
          </a:p>
          <a:p>
            <a:pPr marL="114300" indent="0">
              <a:buNone/>
            </a:pPr>
            <a:r>
              <a:rPr lang="en-US" dirty="0" smtClean="0"/>
              <a:t>The diagnoses can be viewed in Chart View (double-click on client and click Diagnosis link).</a:t>
            </a:r>
          </a:p>
          <a:p>
            <a:pPr marL="114300" indent="0">
              <a:buNone/>
            </a:pPr>
            <a:endParaRPr lang="en-US" dirty="0"/>
          </a:p>
          <a:p>
            <a:pPr marL="114300" indent="0">
              <a:buNone/>
            </a:pPr>
            <a:r>
              <a:rPr lang="en-US" dirty="0" smtClean="0"/>
              <a:t>If in doubt – ask your supervisor or contact </a:t>
            </a:r>
            <a:r>
              <a:rPr lang="en-US" dirty="0" smtClean="0">
                <a:hlinkClick r:id="rId2"/>
              </a:rPr>
              <a:t>AvatarHelp@psch.org</a:t>
            </a:r>
            <a:r>
              <a:rPr lang="en-US" dirty="0" smtClean="0"/>
              <a:t> for assistance.</a:t>
            </a:r>
          </a:p>
          <a:p>
            <a:pPr marL="114300" indent="0">
              <a:buNone/>
            </a:pPr>
            <a:endParaRPr lang="en-US" dirty="0"/>
          </a:p>
          <a:p>
            <a:pPr marL="114300" indent="0">
              <a:buNone/>
            </a:pPr>
            <a:r>
              <a:rPr lang="en-US" dirty="0" smtClean="0"/>
              <a:t>Thank you.</a:t>
            </a:r>
            <a:endParaRPr lang="en-US" dirty="0"/>
          </a:p>
        </p:txBody>
      </p:sp>
    </p:spTree>
    <p:extLst>
      <p:ext uri="{BB962C8B-B14F-4D97-AF65-F5344CB8AC3E}">
        <p14:creationId xmlns:p14="http://schemas.microsoft.com/office/powerpoint/2010/main" val="116738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UPDATING DIAGNOSIS RECORDS FROM ICD-9 TO ICD-10</a:t>
            </a:r>
            <a:br>
              <a:rPr lang="en-US" sz="4000" dirty="0"/>
            </a:br>
            <a:endParaRPr lang="en-US" sz="4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462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1999"/>
            <a:ext cx="7772400" cy="47258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609600" y="5791200"/>
            <a:ext cx="449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Select the Diagnosis form or use Search Forms to find</a:t>
            </a:r>
            <a:r>
              <a:rPr kumimoji="0" lang="en-US" altLang="en-US" sz="11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the Diagnosis form</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6439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1999"/>
            <a:ext cx="6781800" cy="41734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95130" y="5105400"/>
            <a:ext cx="2590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Select the appropriate client.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36630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70" y="609600"/>
            <a:ext cx="6855874" cy="4724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143000" y="5526277"/>
            <a:ext cx="2971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Select the appropriate episode.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6492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017936" cy="483607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47800" y="4853346"/>
            <a:ext cx="552450"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p:cNvCxnSpPr/>
          <p:nvPr/>
        </p:nvCxnSpPr>
        <p:spPr>
          <a:xfrm flipH="1" flipV="1">
            <a:off x="1828801" y="5078164"/>
            <a:ext cx="2514599" cy="484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677103" y="5562600"/>
            <a:ext cx="5105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Highlight the diagnosis entry that will be updated and click the Edit button.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9347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184" y="1371600"/>
            <a:ext cx="5067078" cy="5029200"/>
            <a:chOff x="271670" y="1447800"/>
            <a:chExt cx="4861169" cy="4734310"/>
          </a:xfrm>
        </p:grpSpPr>
        <p:pic>
          <p:nvPicPr>
            <p:cNvPr id="717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 r="240" b="7152"/>
            <a:stretch>
              <a:fillRect/>
            </a:stretch>
          </p:blipFill>
          <p:spPr bwMode="auto">
            <a:xfrm>
              <a:off x="271670" y="1447800"/>
              <a:ext cx="4861169" cy="3118338"/>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09" y="4566138"/>
              <a:ext cx="4847918" cy="161597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3"/>
          <p:cNvSpPr>
            <a:spLocks noChangeArrowheads="1"/>
          </p:cNvSpPr>
          <p:nvPr/>
        </p:nvSpPr>
        <p:spPr bwMode="auto">
          <a:xfrm>
            <a:off x="419322" y="208724"/>
            <a:ext cx="77340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smtClean="0"/>
              <a:t>The area to edit is the Diagnoses section below.  </a:t>
            </a:r>
            <a:r>
              <a:rPr lang="en-US" dirty="0"/>
              <a:t>Each diagnosis listed will </a:t>
            </a:r>
            <a:r>
              <a:rPr lang="en-US" dirty="0" smtClean="0"/>
              <a:t>be edited using the Diagnosis Search field, in order to add an ICD-10 diagnosis to the existing ICD-9 diagnosis.</a:t>
            </a:r>
            <a:endParaRPr lang="en-US" dirty="0"/>
          </a:p>
        </p:txBody>
      </p:sp>
      <p:sp>
        <p:nvSpPr>
          <p:cNvPr id="6" name="Rectangle 4"/>
          <p:cNvSpPr>
            <a:spLocks noChangeArrowheads="1"/>
          </p:cNvSpPr>
          <p:nvPr/>
        </p:nvSpPr>
        <p:spPr bwMode="auto">
          <a:xfrm>
            <a:off x="5408262" y="1524000"/>
            <a:ext cx="2895600"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new diagnosis form will populate the existing diagnosis along with information from the old diagnosis entries, such 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Type of Diagnosis</a:t>
            </a:r>
            <a:endPar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lvl="0" indent="-171450" eaLnBrk="0" hangingPunct="0">
              <a:buFont typeface="Arial" panose="020B0604020202020204" pitchFamily="34" charset="0"/>
              <a:buChar char="•"/>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Date</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Time</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Diagnosis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Status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This indicates that the diagnosis is active for that particular diagnosis time frame.  For instance this example client had an admission diagnosis record entered on 01/01/2009.  The diagnosis records within that entry are active until 05/07/2003 when this Updated record was entered.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Billing Order </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principle diagnosis from the old diagnosis record is assigned the Billing Order of #1.  Any other entries are assigned based on their entry order (axis I – 1, axis I – 2, etc.).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Diagnosing Practitioner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r>
              <a:rPr lang="en-US" altLang="en-US" sz="1200" b="1" dirty="0" smtClean="0">
                <a:solidFill>
                  <a:srgbClr val="FF0000"/>
                </a:solidFill>
                <a:latin typeface="Calibri" pitchFamily="34" charset="0"/>
                <a:cs typeface="Times New Roman" pitchFamily="18" charset="0"/>
              </a:rPr>
              <a:t>LEAVE ALL OF THE ABOVE FIELDS AS IS.</a:t>
            </a:r>
            <a:endParaRPr kumimoji="0" lang="en-US" altLang="en-US" sz="1200" i="0" u="none" strike="noStrike" cap="none" normalizeH="0" baseline="0" dirty="0" smtClean="0">
              <a:ln>
                <a:noFill/>
              </a:ln>
              <a:solidFill>
                <a:srgbClr val="FF0000"/>
              </a:solidFill>
              <a:effectLst/>
            </a:endParaRPr>
          </a:p>
        </p:txBody>
      </p:sp>
      <p:sp>
        <p:nvSpPr>
          <p:cNvPr id="3" name="Rounded Rectangle 2"/>
          <p:cNvSpPr/>
          <p:nvPr/>
        </p:nvSpPr>
        <p:spPr>
          <a:xfrm>
            <a:off x="1093307" y="2846668"/>
            <a:ext cx="4114800" cy="1837505"/>
          </a:xfrm>
          <a:prstGeom prst="roundRect">
            <a:avLst/>
          </a:prstGeom>
          <a:solidFill>
            <a:srgbClr val="F2DCDB">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3062" y="4164495"/>
            <a:ext cx="2057400" cy="457200"/>
          </a:xfrm>
          <a:prstGeom prst="ellipse">
            <a:avLst/>
          </a:prstGeom>
          <a:noFill/>
          <a:ln>
            <a:solidFill>
              <a:srgbClr val="75F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150707" y="533400"/>
            <a:ext cx="533398" cy="23132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408262" y="1371600"/>
            <a:ext cx="2895600" cy="4267200"/>
          </a:xfrm>
          <a:prstGeom prst="roundRect">
            <a:avLst/>
          </a:prstGeom>
          <a:solidFill>
            <a:srgbClr val="953735">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94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90600" y="228600"/>
            <a:ext cx="829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t>Step 1.</a:t>
            </a:r>
            <a:endParaRPr lang="en-US" dirty="0"/>
          </a:p>
        </p:txBody>
      </p:sp>
      <p:pic>
        <p:nvPicPr>
          <p:cNvPr id="81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799"/>
            <a:ext cx="6553200" cy="45158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964096" y="5334000"/>
            <a:ext cx="70104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update a diagnosis within the record, highlight the diagnosis to be updated.  The existing Diagnosis description will appear in the Diagnosis Search field.  You will notice that the Axis Indicator within the Classification column will be flagged as INACTIVE.  Also, the Code </a:t>
            </a:r>
            <a:r>
              <a:rPr kumimoji="0" lang="en-US" alt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Crossmapping</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will have entries for ICD-9 and DSM-IV only.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4865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21732"/>
            <a:ext cx="7086600" cy="48833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165533" y="2620520"/>
            <a:ext cx="2276061" cy="2669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410577" y="2471481"/>
            <a:ext cx="181301" cy="149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a:spLocks noChangeArrowheads="1"/>
          </p:cNvSpPr>
          <p:nvPr/>
        </p:nvSpPr>
        <p:spPr bwMode="auto">
          <a:xfrm>
            <a:off x="762000" y="155713"/>
            <a:ext cx="829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t>Step 2.</a:t>
            </a:r>
            <a:endParaRPr lang="en-US" dirty="0"/>
          </a:p>
        </p:txBody>
      </p:sp>
      <p:sp>
        <p:nvSpPr>
          <p:cNvPr id="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867277" y="5562600"/>
            <a:ext cx="70866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Click the search button to get a list of corresponding diagnosis entries in the new ICD-10 table.  There may be numerous selections with the same ICD-9 and ICD-10 codes.  This is to try to assure results no matter how the description is entered.   Select an entry from the list.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134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What this means for </a:t>
            </a:r>
            <a:r>
              <a:rPr lang="en-US" dirty="0" smtClean="0"/>
              <a:t>PSCH &amp; PK:</a:t>
            </a:r>
            <a:r>
              <a:rPr lang="en-US" dirty="0"/>
              <a:t/>
            </a:r>
            <a:br>
              <a:rPr lang="en-US" dirty="0"/>
            </a:br>
            <a:endParaRPr lang="en-US" dirty="0"/>
          </a:p>
        </p:txBody>
      </p:sp>
      <p:sp>
        <p:nvSpPr>
          <p:cNvPr id="3" name="Content Placeholder 2"/>
          <p:cNvSpPr>
            <a:spLocks noGrp="1"/>
          </p:cNvSpPr>
          <p:nvPr>
            <p:ph sz="quarter" idx="1"/>
          </p:nvPr>
        </p:nvSpPr>
        <p:spPr>
          <a:xfrm>
            <a:off x="457200" y="1752600"/>
            <a:ext cx="7467600" cy="4038600"/>
          </a:xfrm>
        </p:spPr>
        <p:txBody>
          <a:bodyPr>
            <a:normAutofit/>
          </a:bodyPr>
          <a:lstStyle/>
          <a:p>
            <a:r>
              <a:rPr lang="en-US" sz="2300" dirty="0" smtClean="0"/>
              <a:t>BY OCTOBER 1</a:t>
            </a:r>
            <a:r>
              <a:rPr lang="en-US" sz="2300" baseline="30000" dirty="0" smtClean="0"/>
              <a:t>st</a:t>
            </a:r>
            <a:r>
              <a:rPr lang="en-US" sz="2300" dirty="0" smtClean="0"/>
              <a:t>, 2015:</a:t>
            </a:r>
          </a:p>
          <a:p>
            <a:pPr lvl="1"/>
            <a:r>
              <a:rPr lang="en-US" sz="2100" dirty="0" smtClean="0"/>
              <a:t>DSM-IV </a:t>
            </a:r>
            <a:r>
              <a:rPr lang="en-US" sz="2100" dirty="0"/>
              <a:t>diagnoses need to be converted to DSM </a:t>
            </a:r>
            <a:r>
              <a:rPr lang="en-US" sz="2100" dirty="0" smtClean="0"/>
              <a:t>5*</a:t>
            </a:r>
            <a:br>
              <a:rPr lang="en-US" sz="2100" dirty="0" smtClean="0"/>
            </a:br>
            <a:endParaRPr lang="en-US" sz="2100" dirty="0" smtClean="0"/>
          </a:p>
          <a:p>
            <a:pPr lvl="1"/>
            <a:r>
              <a:rPr lang="en-US" sz="2100" dirty="0" smtClean="0"/>
              <a:t>ICD-9 Coding needs to be converted to ICD-10*</a:t>
            </a:r>
          </a:p>
          <a:p>
            <a:pPr marL="365760" lvl="1" indent="0">
              <a:buNone/>
            </a:pPr>
            <a:r>
              <a:rPr lang="en-US" sz="1400" dirty="0" smtClean="0"/>
              <a:t/>
            </a:r>
            <a:br>
              <a:rPr lang="en-US" sz="1400" dirty="0" smtClean="0"/>
            </a:br>
            <a:r>
              <a:rPr lang="en-US" sz="1400" dirty="0" smtClean="0"/>
              <a:t>*this includes Psychiatric, Medical</a:t>
            </a:r>
            <a:r>
              <a:rPr lang="en-US" sz="1400" dirty="0"/>
              <a:t>, and psychosocial/environmental factors </a:t>
            </a:r>
            <a:r>
              <a:rPr lang="en-US" sz="1400" dirty="0" smtClean="0"/>
              <a:t/>
            </a:r>
            <a:br>
              <a:rPr lang="en-US" sz="1400" dirty="0" smtClean="0"/>
            </a:br>
            <a:endParaRPr lang="en-US" sz="1400" dirty="0"/>
          </a:p>
          <a:p>
            <a:pPr lvl="0"/>
            <a:r>
              <a:rPr lang="en-US" dirty="0"/>
              <a:t>Clinical documentation must reflect the </a:t>
            </a:r>
            <a:r>
              <a:rPr lang="en-US" dirty="0" smtClean="0"/>
              <a:t>level </a:t>
            </a:r>
            <a:r>
              <a:rPr lang="en-US" dirty="0"/>
              <a:t>of specificity defined by DSM 5 diagnosis</a:t>
            </a:r>
            <a:r>
              <a:rPr lang="en-US" dirty="0" smtClean="0"/>
              <a:t>.</a:t>
            </a:r>
          </a:p>
          <a:p>
            <a:pPr lvl="0"/>
            <a:r>
              <a:rPr lang="en-US" dirty="0" smtClean="0"/>
              <a:t>Administrators need to ensure the updating of the DSM 5 diagnosis</a:t>
            </a:r>
          </a:p>
          <a:p>
            <a:pPr lvl="0"/>
            <a:endParaRPr lang="en-US" dirty="0"/>
          </a:p>
          <a:p>
            <a:endParaRPr lang="en-US" dirty="0"/>
          </a:p>
        </p:txBody>
      </p:sp>
    </p:spTree>
    <p:extLst>
      <p:ext uri="{BB962C8B-B14F-4D97-AF65-F5344CB8AC3E}">
        <p14:creationId xmlns:p14="http://schemas.microsoft.com/office/powerpoint/2010/main" val="264155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6" descr="SNAGHTML3f5727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31337"/>
            <a:ext cx="7239000" cy="49884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5943600" y="3811190"/>
            <a:ext cx="914400" cy="2333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209261" y="2206448"/>
            <a:ext cx="0" cy="4041952"/>
          </a:xfrm>
          <a:prstGeom prst="straightConnector1">
            <a:avLst/>
          </a:prstGeom>
          <a:noFill/>
          <a:ln w="6350" cap="flat" cmpd="sng" algn="ctr">
            <a:solidFill>
              <a:srgbClr val="FF0000"/>
            </a:solidFill>
            <a:prstDash val="solid"/>
            <a:miter lim="800000"/>
            <a:tailEnd type="triangle"/>
          </a:ln>
          <a:effectLst/>
        </p:spPr>
      </p:cxnSp>
      <p:sp>
        <p:nvSpPr>
          <p:cNvPr id="3" name="Rectangle 4"/>
          <p:cNvSpPr>
            <a:spLocks noChangeArrowheads="1"/>
          </p:cNvSpPr>
          <p:nvPr/>
        </p:nvSpPr>
        <p:spPr bwMode="auto">
          <a:xfrm>
            <a:off x="457200" y="107746"/>
            <a:ext cx="829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t>Step 3.</a:t>
            </a:r>
            <a:endParaRPr lang="en-US" dirty="0"/>
          </a:p>
        </p:txBody>
      </p:sp>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437322" y="5844460"/>
            <a:ext cx="70104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Move on to the next Diagnosis in the list until each entry is updated.  You can confirm that all entries have been updated when there is no entries with INACTIVE classifications and each entry has an associated ICD-10 code listed.  At this point, click the Submit button to save the updated record.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3794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This webinar and supporting resources on DSM 5 and ICD-10 have been emailed to the programs for distribution. </a:t>
            </a:r>
          </a:p>
          <a:p>
            <a:r>
              <a:rPr lang="en-US" dirty="0" smtClean="0"/>
              <a:t>They will also be available online at </a:t>
            </a:r>
            <a:r>
              <a:rPr lang="en-US" dirty="0" smtClean="0">
                <a:hlinkClick r:id="rId2"/>
              </a:rPr>
              <a:t>www.mypsch.org</a:t>
            </a:r>
            <a:r>
              <a:rPr lang="en-US" dirty="0" smtClean="0"/>
              <a:t> via </a:t>
            </a:r>
            <a:r>
              <a:rPr lang="en-US" dirty="0" err="1" smtClean="0"/>
              <a:t>MyAvatar</a:t>
            </a:r>
            <a:r>
              <a:rPr lang="en-US" dirty="0" smtClean="0"/>
              <a:t>.</a:t>
            </a:r>
          </a:p>
          <a:p>
            <a:endParaRPr lang="en-US" dirty="0"/>
          </a:p>
        </p:txBody>
      </p:sp>
    </p:spTree>
    <p:extLst>
      <p:ext uri="{BB962C8B-B14F-4D97-AF65-F5344CB8AC3E}">
        <p14:creationId xmlns:p14="http://schemas.microsoft.com/office/powerpoint/2010/main" val="299097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467600" cy="1143000"/>
          </a:xfrm>
        </p:spPr>
        <p:txBody>
          <a:bodyPr>
            <a:normAutofit fontScale="90000"/>
          </a:bodyPr>
          <a:lstStyle/>
          <a:p>
            <a:pPr algn="ctr"/>
            <a:r>
              <a:rPr lang="en-US" dirty="0" smtClean="0"/>
              <a:t>Contact Information:</a:t>
            </a:r>
            <a:br>
              <a:rPr lang="en-US" dirty="0" smtClean="0"/>
            </a:br>
            <a:r>
              <a:rPr lang="en-US" dirty="0"/>
              <a:t/>
            </a:r>
            <a:br>
              <a:rPr lang="en-US" dirty="0"/>
            </a:br>
            <a:r>
              <a:rPr lang="en-US" dirty="0" smtClean="0"/>
              <a:t>Kathleen Smith, MHC-</a:t>
            </a:r>
            <a:r>
              <a:rPr lang="en-US" dirty="0" err="1" smtClean="0"/>
              <a:t>lp</a:t>
            </a:r>
            <a:r>
              <a:rPr lang="en-US" dirty="0" smtClean="0"/>
              <a:t/>
            </a:r>
            <a:br>
              <a:rPr lang="en-US" dirty="0" smtClean="0"/>
            </a:br>
            <a:r>
              <a:rPr lang="en-US" dirty="0" smtClean="0">
                <a:hlinkClick r:id="rId2"/>
              </a:rPr>
              <a:t>Kathleen.smith@psch.org</a:t>
            </a:r>
            <a:r>
              <a:rPr lang="en-US" dirty="0" smtClean="0"/>
              <a:t/>
            </a:r>
            <a:br>
              <a:rPr lang="en-US" dirty="0" smtClean="0"/>
            </a:br>
            <a:r>
              <a:rPr lang="en-US" dirty="0" smtClean="0"/>
              <a:t>(347) 542-4250</a:t>
            </a:r>
            <a:endParaRPr lang="en-US" dirty="0"/>
          </a:p>
        </p:txBody>
      </p:sp>
    </p:spTree>
    <p:extLst>
      <p:ext uri="{BB962C8B-B14F-4D97-AF65-F5344CB8AC3E}">
        <p14:creationId xmlns:p14="http://schemas.microsoft.com/office/powerpoint/2010/main" val="3899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944562"/>
          </a:xfrm>
        </p:spPr>
        <p:txBody>
          <a:bodyPr>
            <a:normAutofit fontScale="90000"/>
          </a:bodyPr>
          <a:lstStyle/>
          <a:p>
            <a:pPr lvl="0"/>
            <a:r>
              <a:rPr lang="en-US" dirty="0"/>
              <a:t/>
            </a:r>
            <a:br>
              <a:rPr lang="en-US" dirty="0"/>
            </a:br>
            <a:r>
              <a:rPr lang="en-US" sz="2700" dirty="0" smtClean="0"/>
              <a:t>Our plan in </a:t>
            </a:r>
            <a:r>
              <a:rPr lang="en-US" sz="2700" dirty="0"/>
              <a:t>order to meet the October 1</a:t>
            </a:r>
            <a:r>
              <a:rPr lang="en-US" sz="2700" baseline="30000" dirty="0"/>
              <a:t>st</a:t>
            </a:r>
            <a:r>
              <a:rPr lang="en-US" sz="2700" dirty="0"/>
              <a:t> deadline:</a:t>
            </a:r>
          </a:p>
        </p:txBody>
      </p:sp>
      <p:sp>
        <p:nvSpPr>
          <p:cNvPr id="3" name="Content Placeholder 2"/>
          <p:cNvSpPr>
            <a:spLocks noGrp="1"/>
          </p:cNvSpPr>
          <p:nvPr>
            <p:ph sz="quarter" idx="1"/>
          </p:nvPr>
        </p:nvSpPr>
        <p:spPr>
          <a:xfrm>
            <a:off x="304800" y="1447800"/>
            <a:ext cx="7848600" cy="5105400"/>
          </a:xfrm>
        </p:spPr>
        <p:txBody>
          <a:bodyPr>
            <a:normAutofit fontScale="92500" lnSpcReduction="10000"/>
          </a:bodyPr>
          <a:lstStyle/>
          <a:p>
            <a:pPr lvl="1"/>
            <a:r>
              <a:rPr lang="en-US" b="1" dirty="0" smtClean="0"/>
              <a:t>AVATAR Diagnosis Form </a:t>
            </a:r>
            <a:r>
              <a:rPr lang="en-US" dirty="0" smtClean="0"/>
              <a:t>is revised for DSM 5 and will go live July 18</a:t>
            </a:r>
            <a:r>
              <a:rPr lang="en-US" baseline="30000" dirty="0" smtClean="0"/>
              <a:t>th</a:t>
            </a:r>
            <a:r>
              <a:rPr lang="en-US" dirty="0" smtClean="0"/>
              <a:t>. Remember, DSM 5 no longer has Axes.</a:t>
            </a:r>
          </a:p>
          <a:p>
            <a:pPr lvl="1"/>
            <a:r>
              <a:rPr lang="en-US" b="1" dirty="0" smtClean="0"/>
              <a:t>Clinical Programs </a:t>
            </a:r>
            <a:r>
              <a:rPr lang="en-US" dirty="0" smtClean="0"/>
              <a:t>must enter DSM 5/ICD-10 diagnosis into the system for their active clients beginning July 20th.</a:t>
            </a:r>
          </a:p>
          <a:p>
            <a:pPr lvl="2"/>
            <a:r>
              <a:rPr lang="en-US" i="1" dirty="0" smtClean="0"/>
              <a:t>As of July 20th, diagnoses must be updated to DSM 5 at the next clinical appointment.</a:t>
            </a:r>
          </a:p>
          <a:p>
            <a:pPr lvl="1"/>
            <a:r>
              <a:rPr lang="en-US" b="1" dirty="0" smtClean="0"/>
              <a:t>Non-Clinical programs </a:t>
            </a:r>
            <a:r>
              <a:rPr lang="en-US" dirty="0" smtClean="0"/>
              <a:t>will use form letter to obtain updated DSM 5/ICD-10 diagnoses.</a:t>
            </a:r>
          </a:p>
          <a:p>
            <a:pPr lvl="2"/>
            <a:r>
              <a:rPr lang="en-US" dirty="0" smtClean="0"/>
              <a:t>The Program assigned Administrative/Clerical staff will update system based on updated information provided by the community based provider.</a:t>
            </a:r>
          </a:p>
          <a:p>
            <a:pPr lvl="1"/>
            <a:r>
              <a:rPr lang="en-US" b="1" dirty="0" smtClean="0"/>
              <a:t>Attestations must be signed by the Program Supervisors </a:t>
            </a:r>
            <a:r>
              <a:rPr lang="en-US" dirty="0" smtClean="0"/>
              <a:t>of the </a:t>
            </a:r>
            <a:r>
              <a:rPr lang="en-US" dirty="0"/>
              <a:t>demonstrated competency </a:t>
            </a:r>
            <a:r>
              <a:rPr lang="en-US" dirty="0" smtClean="0"/>
              <a:t>of individuals </a:t>
            </a:r>
            <a:r>
              <a:rPr lang="en-US" dirty="0"/>
              <a:t>responsible for diagnosis entries and </a:t>
            </a:r>
            <a:r>
              <a:rPr lang="en-US" dirty="0" smtClean="0"/>
              <a:t>updates.</a:t>
            </a:r>
          </a:p>
          <a:p>
            <a:pPr lvl="1"/>
            <a:r>
              <a:rPr lang="en-US" b="1" dirty="0" smtClean="0"/>
              <a:t>Weekly reports </a:t>
            </a:r>
            <a:r>
              <a:rPr lang="en-US" dirty="0" smtClean="0"/>
              <a:t>will be run by Program Administrators and Management to monitor the progress of updated diagnoses to ensure the target is met.</a:t>
            </a:r>
          </a:p>
          <a:p>
            <a:pPr lvl="1"/>
            <a:r>
              <a:rPr lang="en-US" b="1" dirty="0" smtClean="0"/>
              <a:t>October 1</a:t>
            </a:r>
            <a:r>
              <a:rPr lang="en-US" b="1" baseline="30000" dirty="0" smtClean="0"/>
              <a:t>st</a:t>
            </a:r>
            <a:r>
              <a:rPr lang="en-US" b="1" dirty="0" smtClean="0"/>
              <a:t> Go Live</a:t>
            </a:r>
            <a:r>
              <a:rPr lang="en-US" dirty="0" smtClean="0"/>
              <a:t>.</a:t>
            </a:r>
          </a:p>
          <a:p>
            <a:pPr lvl="1"/>
            <a:endParaRPr lang="en-US" dirty="0"/>
          </a:p>
          <a:p>
            <a:pPr marL="45720" indent="0">
              <a:buNone/>
            </a:pPr>
            <a:endParaRPr lang="en-US" dirty="0"/>
          </a:p>
        </p:txBody>
      </p:sp>
    </p:spTree>
    <p:extLst>
      <p:ext uri="{BB962C8B-B14F-4D97-AF65-F5344CB8AC3E}">
        <p14:creationId xmlns:p14="http://schemas.microsoft.com/office/powerpoint/2010/main" val="139832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46" y="304800"/>
            <a:ext cx="7467600" cy="731838"/>
          </a:xfrm>
        </p:spPr>
        <p:txBody>
          <a:bodyPr/>
          <a:lstStyle/>
          <a:p>
            <a:pPr algn="ctr"/>
            <a:r>
              <a:rPr lang="en-US" dirty="0" smtClean="0"/>
              <a:t>Clinical vs. Non-Clinical Programs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01585056"/>
              </p:ext>
            </p:extLst>
          </p:nvPr>
        </p:nvGraphicFramePr>
        <p:xfrm>
          <a:off x="1447800" y="1371600"/>
          <a:ext cx="4800600" cy="3796272"/>
        </p:xfrm>
        <a:graphic>
          <a:graphicData uri="http://schemas.openxmlformats.org/drawingml/2006/table">
            <a:tbl>
              <a:tblPr firstRow="1" firstCol="1" bandRow="1">
                <a:tableStyleId>{5C22544A-7EE6-4342-B048-85BDC9FD1C3A}</a:tableStyleId>
              </a:tblPr>
              <a:tblGrid>
                <a:gridCol w="2286000"/>
                <a:gridCol w="2514600"/>
              </a:tblGrid>
              <a:tr h="448048">
                <a:tc>
                  <a:txBody>
                    <a:bodyPr/>
                    <a:lstStyle/>
                    <a:p>
                      <a:pPr marL="0" marR="0">
                        <a:lnSpc>
                          <a:spcPts val="1500"/>
                        </a:lnSpc>
                        <a:spcBef>
                          <a:spcPts val="0"/>
                        </a:spcBef>
                        <a:spcAft>
                          <a:spcPts val="0"/>
                        </a:spcAft>
                      </a:pPr>
                      <a:r>
                        <a:rPr lang="en-US" sz="1400" kern="1200" dirty="0" smtClean="0">
                          <a:effectLst/>
                        </a:rPr>
                        <a:t>Clinical and/or Medicaid </a:t>
                      </a:r>
                      <a:r>
                        <a:rPr lang="en-US" sz="1400" kern="1200" dirty="0">
                          <a:effectLst/>
                        </a:rPr>
                        <a:t>Billable</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400" kern="1200" dirty="0" smtClean="0">
                          <a:effectLst/>
                        </a:rPr>
                        <a:t>Non-Clinical</a:t>
                      </a:r>
                      <a:r>
                        <a:rPr lang="en-US" sz="1400" kern="1200" baseline="0" dirty="0" smtClean="0">
                          <a:effectLst/>
                        </a:rPr>
                        <a:t> </a:t>
                      </a:r>
                      <a:r>
                        <a:rPr lang="en-US" sz="1400" kern="1200" dirty="0" smtClean="0">
                          <a:effectLst/>
                        </a:rPr>
                        <a:t>and/or </a:t>
                      </a:r>
                      <a:r>
                        <a:rPr kumimoji="0" lang="en-US" sz="1400" b="1" kern="1200" dirty="0" smtClean="0">
                          <a:solidFill>
                            <a:schemeClr val="lt1"/>
                          </a:solidFill>
                          <a:effectLst/>
                          <a:latin typeface="+mn-lt"/>
                          <a:ea typeface="+mn-ea"/>
                          <a:cs typeface="+mn-cs"/>
                        </a:rPr>
                        <a:t>Contractual</a:t>
                      </a:r>
                      <a:endParaRPr kumimoji="0" lang="en-US" sz="1400" b="1" kern="1200" dirty="0">
                        <a:solidFill>
                          <a:schemeClr val="lt1"/>
                        </a:solidFill>
                        <a:effectLst/>
                        <a:latin typeface="+mn-lt"/>
                        <a:ea typeface="+mn-ea"/>
                        <a:cs typeface="+mn-cs"/>
                      </a:endParaRPr>
                    </a:p>
                  </a:txBody>
                  <a:tcPr marL="68580" marR="68580" marT="0" marB="0" anchor="b">
                    <a:solidFill>
                      <a:schemeClr val="accent3">
                        <a:lumMod val="20000"/>
                        <a:lumOff val="80000"/>
                      </a:schemeClr>
                    </a:solidFill>
                  </a:tcPr>
                </a:tc>
              </a:tr>
              <a:tr h="224024">
                <a:tc>
                  <a:txBody>
                    <a:bodyPr/>
                    <a:lstStyle/>
                    <a:p>
                      <a:pPr marL="0" marR="0">
                        <a:lnSpc>
                          <a:spcPts val="1500"/>
                        </a:lnSpc>
                        <a:spcBef>
                          <a:spcPts val="0"/>
                        </a:spcBef>
                        <a:spcAft>
                          <a:spcPts val="0"/>
                        </a:spcAft>
                      </a:pPr>
                      <a:r>
                        <a:rPr lang="en-US" sz="1100" kern="1200" dirty="0" smtClean="0">
                          <a:effectLst/>
                        </a:rPr>
                        <a:t>PSCH Article </a:t>
                      </a:r>
                      <a:r>
                        <a:rPr lang="en-US" sz="1100" kern="1200" dirty="0">
                          <a:effectLst/>
                        </a:rPr>
                        <a:t>16</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a:effectLst/>
                        </a:rPr>
                        <a:t>DD- Residential Habilitation</a:t>
                      </a:r>
                      <a:endParaRPr lang="en-US" sz="110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a:effectLst/>
                        </a:rPr>
                        <a:t>Care Coordination</a:t>
                      </a:r>
                      <a:endParaRPr lang="en-US" sz="110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DD- </a:t>
                      </a:r>
                      <a:r>
                        <a:rPr lang="en-US" sz="1100" kern="1200" dirty="0" smtClean="0">
                          <a:effectLst/>
                        </a:rPr>
                        <a:t>Residences</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a:effectLst/>
                        </a:rPr>
                        <a:t>ACT</a:t>
                      </a:r>
                      <a:endParaRPr lang="en-US" sz="110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OMNI</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a:effectLst/>
                        </a:rPr>
                        <a:t>PROS</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Far Rockaway</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smtClean="0">
                          <a:effectLst/>
                        </a:rPr>
                        <a:t>IPRT</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Island House</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a:effectLst/>
                        </a:rPr>
                        <a:t>Day </a:t>
                      </a:r>
                      <a:r>
                        <a:rPr lang="en-US" sz="1100" kern="1200" dirty="0" smtClean="0">
                          <a:effectLst/>
                        </a:rPr>
                        <a:t>Treatment Programs</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Supported Housing</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a:effectLst/>
                        </a:rPr>
                        <a:t>OASAS</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Setauket</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smtClean="0">
                          <a:effectLst/>
                        </a:rPr>
                        <a:t>PSCH- </a:t>
                      </a:r>
                      <a:r>
                        <a:rPr lang="en-US" sz="1100" kern="1200" dirty="0">
                          <a:effectLst/>
                        </a:rPr>
                        <a:t>Bridger (as of 1/1/16)</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MH- Coram</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smtClean="0">
                          <a:effectLst/>
                        </a:rPr>
                        <a:t>PSCH- </a:t>
                      </a:r>
                      <a:r>
                        <a:rPr lang="en-US" sz="1100" kern="1200" dirty="0">
                          <a:effectLst/>
                        </a:rPr>
                        <a:t>Onward 1 &amp; 2</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PK- Drop in Huntington</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smtClean="0">
                          <a:effectLst/>
                        </a:rPr>
                        <a:t>PSCH- </a:t>
                      </a:r>
                      <a:r>
                        <a:rPr lang="en-US" sz="1100" kern="1200" dirty="0">
                          <a:effectLst/>
                        </a:rPr>
                        <a:t>Horizon</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PK- Prevention Coram</a:t>
                      </a: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smtClean="0">
                          <a:effectLst/>
                        </a:rPr>
                        <a:t>PSCH- </a:t>
                      </a:r>
                      <a:r>
                        <a:rPr lang="en-US" sz="1100" kern="1200" dirty="0">
                          <a:effectLst/>
                        </a:rPr>
                        <a:t>Renaissance</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PK- </a:t>
                      </a:r>
                      <a:r>
                        <a:rPr lang="en-US" sz="1100" kern="1200" dirty="0" err="1">
                          <a:effectLst/>
                        </a:rPr>
                        <a:t>Ers</a:t>
                      </a:r>
                      <a:r>
                        <a:rPr lang="en-US" sz="1100" kern="1200" dirty="0">
                          <a:effectLst/>
                        </a:rPr>
                        <a:t> Huntington</a:t>
                      </a:r>
                      <a:endParaRPr lang="en-US" sz="1100" dirty="0">
                        <a:effectLst/>
                        <a:latin typeface="Calibri"/>
                        <a:ea typeface="Times New Roman"/>
                      </a:endParaRPr>
                    </a:p>
                  </a:txBody>
                  <a:tcPr marL="68580" marR="68580" marT="0" marB="0" anchor="b"/>
                </a:tc>
              </a:tr>
              <a:tr h="224024">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100" kern="1200" dirty="0" smtClean="0">
                          <a:effectLst/>
                        </a:rPr>
                        <a:t>PK- Waiver Coram</a:t>
                      </a:r>
                      <a:endParaRPr lang="en-US" sz="1100" dirty="0" smtClean="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PK- </a:t>
                      </a:r>
                      <a:r>
                        <a:rPr lang="en-US" sz="1100" kern="1200" dirty="0" err="1">
                          <a:effectLst/>
                        </a:rPr>
                        <a:t>Tfip</a:t>
                      </a:r>
                      <a:r>
                        <a:rPr lang="en-US" sz="1100" kern="1200" dirty="0">
                          <a:effectLst/>
                        </a:rPr>
                        <a:t> Smithtown</a:t>
                      </a:r>
                      <a:endParaRPr lang="en-US" sz="1100" dirty="0">
                        <a:effectLst/>
                        <a:latin typeface="Calibri"/>
                        <a:ea typeface="Times New Roman"/>
                      </a:endParaRPr>
                    </a:p>
                  </a:txBody>
                  <a:tcPr marL="68580" marR="68580" marT="0" marB="0" anchor="b"/>
                </a:tc>
              </a:tr>
              <a:tr h="211888">
                <a:tc>
                  <a:txBody>
                    <a:bodyPr/>
                    <a:lstStyle/>
                    <a:p>
                      <a:pPr marL="0" marR="0">
                        <a:lnSpc>
                          <a:spcPts val="1500"/>
                        </a:lnSpc>
                        <a:spcBef>
                          <a:spcPts val="0"/>
                        </a:spcBef>
                        <a:spcAft>
                          <a:spcPts val="0"/>
                        </a:spcAft>
                      </a:pPr>
                      <a:r>
                        <a:rPr lang="en-US" sz="1100" kern="1200" dirty="0">
                          <a:effectLst/>
                        </a:rPr>
                        <a:t>PK- FSS Coram</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r>
                        <a:rPr lang="en-US" sz="1100" kern="1200" dirty="0">
                          <a:effectLst/>
                        </a:rPr>
                        <a:t>PK- Link Coram</a:t>
                      </a: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endParaRPr lang="en-US" sz="1100" dirty="0">
                        <a:effectLst/>
                        <a:latin typeface="Calibri"/>
                        <a:ea typeface="Times New Roman"/>
                      </a:endParaRPr>
                    </a:p>
                  </a:txBody>
                  <a:tcPr marL="68580" marR="68580" marT="0" marB="0" anchor="b"/>
                </a:tc>
              </a:tr>
              <a:tr h="224024">
                <a:tc>
                  <a:txBody>
                    <a:bodyPr/>
                    <a:lstStyle/>
                    <a:p>
                      <a:pPr marL="0" marR="0">
                        <a:lnSpc>
                          <a:spcPts val="1500"/>
                        </a:lnSpc>
                        <a:spcBef>
                          <a:spcPts val="0"/>
                        </a:spcBef>
                        <a:spcAft>
                          <a:spcPts val="0"/>
                        </a:spcAft>
                      </a:pPr>
                      <a:endParaRPr lang="en-US" sz="1100" dirty="0">
                        <a:effectLst/>
                        <a:latin typeface="Calibri"/>
                        <a:ea typeface="Times New Roman"/>
                      </a:endParaRPr>
                    </a:p>
                  </a:txBody>
                  <a:tcPr marL="68580" marR="68580" marT="0" marB="0" anchor="b"/>
                </a:tc>
                <a:tc>
                  <a:txBody>
                    <a:bodyPr/>
                    <a:lstStyle/>
                    <a:p>
                      <a:pPr marL="0" marR="0">
                        <a:lnSpc>
                          <a:spcPts val="1500"/>
                        </a:lnSpc>
                        <a:spcBef>
                          <a:spcPts val="0"/>
                        </a:spcBef>
                        <a:spcAft>
                          <a:spcPts val="0"/>
                        </a:spcAft>
                      </a:pPr>
                      <a:r>
                        <a:rPr lang="en-US" sz="1100" kern="1200" dirty="0">
                          <a:effectLst/>
                        </a:rPr>
                        <a:t> </a:t>
                      </a:r>
                      <a:endParaRPr lang="en-US" sz="1100" dirty="0">
                        <a:effectLst/>
                        <a:latin typeface="Calibri"/>
                        <a:ea typeface="Times New Roman"/>
                      </a:endParaRPr>
                    </a:p>
                  </a:txBody>
                  <a:tcPr marL="68580" marR="68580" marT="0" marB="0" anchor="b"/>
                </a:tc>
              </a:tr>
            </a:tbl>
          </a:graphicData>
        </a:graphic>
      </p:graphicFrame>
      <p:sp>
        <p:nvSpPr>
          <p:cNvPr id="5" name="TextBox 4"/>
          <p:cNvSpPr txBox="1"/>
          <p:nvPr/>
        </p:nvSpPr>
        <p:spPr>
          <a:xfrm>
            <a:off x="1142999" y="5486400"/>
            <a:ext cx="6070893" cy="830997"/>
          </a:xfrm>
          <a:prstGeom prst="rect">
            <a:avLst/>
          </a:prstGeom>
          <a:noFill/>
        </p:spPr>
        <p:txBody>
          <a:bodyPr wrap="none" rtlCol="0">
            <a:spAutoFit/>
          </a:bodyPr>
          <a:lstStyle/>
          <a:p>
            <a:r>
              <a:rPr lang="en-US" sz="1200" dirty="0" smtClean="0"/>
              <a:t>Why we distinguish:</a:t>
            </a:r>
          </a:p>
          <a:p>
            <a:pPr marL="342900" indent="-342900">
              <a:buAutoNum type="arabicPeriod"/>
            </a:pPr>
            <a:r>
              <a:rPr lang="en-US" sz="1200" dirty="0" smtClean="0"/>
              <a:t>Clinical Programs can obtain the updated diagnoses through their own staff.</a:t>
            </a:r>
          </a:p>
          <a:p>
            <a:pPr marL="342900" indent="-342900">
              <a:buAutoNum type="arabicPeriod"/>
            </a:pPr>
            <a:r>
              <a:rPr lang="en-US" sz="1200" dirty="0" smtClean="0"/>
              <a:t>Non-clinical programs need to obtain updated diagnoses from outside sources.</a:t>
            </a:r>
          </a:p>
          <a:p>
            <a:pPr marL="342900" indent="-342900">
              <a:buAutoNum type="arabicPeriod"/>
            </a:pPr>
            <a:r>
              <a:rPr lang="en-US" sz="1200" dirty="0" smtClean="0"/>
              <a:t>Medicaid Billable Programs are priority for Billing purposes.</a:t>
            </a:r>
            <a:endParaRPr lang="en-US" sz="1200" dirty="0"/>
          </a:p>
        </p:txBody>
      </p:sp>
    </p:spTree>
    <p:extLst>
      <p:ext uri="{BB962C8B-B14F-4D97-AF65-F5344CB8AC3E}">
        <p14:creationId xmlns:p14="http://schemas.microsoft.com/office/powerpoint/2010/main" val="4182120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725572"/>
            <a:ext cx="4062066" cy="3849893"/>
          </a:xfrm>
          <a:prstGeom prst="rect">
            <a:avLst/>
          </a:prstGeom>
        </p:spPr>
      </p:pic>
      <p:pic>
        <p:nvPicPr>
          <p:cNvPr id="13" name="Picture 12"/>
          <p:cNvPicPr>
            <a:picLocks noChangeAspect="1"/>
          </p:cNvPicPr>
          <p:nvPr/>
        </p:nvPicPr>
        <p:blipFill>
          <a:blip r:embed="rId3"/>
          <a:stretch>
            <a:fillRect/>
          </a:stretch>
        </p:blipFill>
        <p:spPr>
          <a:xfrm>
            <a:off x="4648200" y="725571"/>
            <a:ext cx="4190999" cy="3631684"/>
          </a:xfrm>
          <a:prstGeom prst="rect">
            <a:avLst/>
          </a:prstGeom>
        </p:spPr>
      </p:pic>
      <p:sp>
        <p:nvSpPr>
          <p:cNvPr id="20" name="Rectangle 19"/>
          <p:cNvSpPr/>
          <p:nvPr/>
        </p:nvSpPr>
        <p:spPr>
          <a:xfrm>
            <a:off x="600261" y="6241484"/>
            <a:ext cx="7839941" cy="5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dirty="0">
                <a:solidFill>
                  <a:schemeClr val="tx1"/>
                </a:solidFill>
              </a:rPr>
              <a:t>C</a:t>
            </a:r>
            <a:r>
              <a:rPr lang="en-US" dirty="0" smtClean="0">
                <a:solidFill>
                  <a:schemeClr val="tx1"/>
                </a:solidFill>
              </a:rPr>
              <a:t>urrent Diagnosis, Medical Diagnosis, and Working Diagnosis forms will be combined into a single comprehensive form.</a:t>
            </a:r>
            <a:endParaRPr lang="en-US" dirty="0">
              <a:solidFill>
                <a:schemeClr val="tx1"/>
              </a:solidFill>
            </a:endParaRPr>
          </a:p>
        </p:txBody>
      </p:sp>
      <p:pic>
        <p:nvPicPr>
          <p:cNvPr id="6" name="Picture 5"/>
          <p:cNvPicPr>
            <a:picLocks noChangeAspect="1"/>
          </p:cNvPicPr>
          <p:nvPr/>
        </p:nvPicPr>
        <p:blipFill>
          <a:blip r:embed="rId4"/>
          <a:stretch>
            <a:fillRect/>
          </a:stretch>
        </p:blipFill>
        <p:spPr>
          <a:xfrm>
            <a:off x="2743201" y="3747809"/>
            <a:ext cx="4045682" cy="2393655"/>
          </a:xfrm>
          <a:prstGeom prst="rect">
            <a:avLst/>
          </a:prstGeom>
        </p:spPr>
      </p:pic>
      <p:sp>
        <p:nvSpPr>
          <p:cNvPr id="7" name="Oval 6"/>
          <p:cNvSpPr/>
          <p:nvPr/>
        </p:nvSpPr>
        <p:spPr>
          <a:xfrm>
            <a:off x="3086100" y="1990555"/>
            <a:ext cx="3124199" cy="27674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flipH="1">
            <a:off x="3619500" y="2153346"/>
            <a:ext cx="2236643" cy="24418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84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lstStyle/>
          <a:p>
            <a:r>
              <a:rPr lang="en-US" dirty="0" smtClean="0"/>
              <a:t>AVATAR Crosswalk</a:t>
            </a:r>
            <a:endParaRPr lang="en-US" dirty="0"/>
          </a:p>
        </p:txBody>
      </p:sp>
      <p:pic>
        <p:nvPicPr>
          <p:cNvPr id="4" name="Picture 2" descr="C:\Users\Smi11261\Desktop\Crosswal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95805" y="2020763"/>
            <a:ext cx="8534400" cy="316469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19605" y="2020763"/>
            <a:ext cx="4800600" cy="2743200"/>
          </a:xfrm>
          <a:prstGeom prst="roundRect">
            <a:avLst/>
          </a:prstGeom>
          <a:solidFill>
            <a:schemeClr val="accent1">
              <a:lumMod val="40000"/>
              <a:lumOff val="60000"/>
              <a:alpha val="1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111432" y="2016905"/>
            <a:ext cx="2514600" cy="2747058"/>
          </a:xfrm>
          <a:prstGeom prst="round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0"/>
          </p:cNvCxnSpPr>
          <p:nvPr/>
        </p:nvCxnSpPr>
        <p:spPr>
          <a:xfrm>
            <a:off x="7368732" y="1549662"/>
            <a:ext cx="0" cy="467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29405" y="156356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67405" y="1272663"/>
            <a:ext cx="1524000" cy="276999"/>
          </a:xfrm>
          <a:prstGeom prst="rect">
            <a:avLst/>
          </a:prstGeom>
          <a:noFill/>
        </p:spPr>
        <p:txBody>
          <a:bodyPr wrap="square" rtlCol="0">
            <a:spAutoFit/>
          </a:bodyPr>
          <a:lstStyle/>
          <a:p>
            <a:r>
              <a:rPr lang="en-US" sz="1200" b="1" dirty="0" smtClean="0">
                <a:solidFill>
                  <a:srgbClr val="00B050"/>
                </a:solidFill>
              </a:rPr>
              <a:t>DSM 5 Diagnosis</a:t>
            </a:r>
            <a:endParaRPr lang="en-US" sz="1200" b="1" dirty="0">
              <a:solidFill>
                <a:srgbClr val="00B050"/>
              </a:solidFill>
            </a:endParaRPr>
          </a:p>
        </p:txBody>
      </p:sp>
      <p:sp>
        <p:nvSpPr>
          <p:cNvPr id="11" name="Rectangle 10"/>
          <p:cNvSpPr/>
          <p:nvPr/>
        </p:nvSpPr>
        <p:spPr>
          <a:xfrm>
            <a:off x="6656309" y="1269305"/>
            <a:ext cx="1540496" cy="276999"/>
          </a:xfrm>
          <a:prstGeom prst="rect">
            <a:avLst/>
          </a:prstGeom>
        </p:spPr>
        <p:txBody>
          <a:bodyPr wrap="square">
            <a:spAutoFit/>
          </a:bodyPr>
          <a:lstStyle/>
          <a:p>
            <a:r>
              <a:rPr lang="en-US" sz="1200" dirty="0">
                <a:solidFill>
                  <a:srgbClr val="FF0000"/>
                </a:solidFill>
              </a:rPr>
              <a:t>DSM </a:t>
            </a:r>
            <a:r>
              <a:rPr lang="en-US" sz="1200" dirty="0" smtClean="0">
                <a:solidFill>
                  <a:srgbClr val="FF0000"/>
                </a:solidFill>
              </a:rPr>
              <a:t>IV </a:t>
            </a:r>
            <a:r>
              <a:rPr lang="en-US" sz="1200" dirty="0">
                <a:solidFill>
                  <a:srgbClr val="FF0000"/>
                </a:solidFill>
              </a:rPr>
              <a:t>Diagnosis</a:t>
            </a:r>
          </a:p>
        </p:txBody>
      </p:sp>
      <p:sp>
        <p:nvSpPr>
          <p:cNvPr id="6" name="TextBox 5"/>
          <p:cNvSpPr txBox="1"/>
          <p:nvPr/>
        </p:nvSpPr>
        <p:spPr>
          <a:xfrm>
            <a:off x="119605" y="5946454"/>
            <a:ext cx="7772400" cy="369332"/>
          </a:xfrm>
          <a:prstGeom prst="rect">
            <a:avLst/>
          </a:prstGeom>
          <a:noFill/>
        </p:spPr>
        <p:txBody>
          <a:bodyPr wrap="square" rtlCol="0">
            <a:spAutoFit/>
          </a:bodyPr>
          <a:lstStyle/>
          <a:p>
            <a:pPr lvl="1"/>
            <a:r>
              <a:rPr lang="en-US" dirty="0" smtClean="0"/>
              <a:t>Upon </a:t>
            </a:r>
            <a:r>
              <a:rPr lang="en-US" dirty="0"/>
              <a:t>DSM 5 entry, the ICD10 </a:t>
            </a:r>
            <a:r>
              <a:rPr lang="en-US" dirty="0" smtClean="0"/>
              <a:t>code automatically populates</a:t>
            </a:r>
            <a:endParaRPr lang="en-US" dirty="0"/>
          </a:p>
        </p:txBody>
      </p:sp>
    </p:spTree>
    <p:extLst>
      <p:ext uri="{BB962C8B-B14F-4D97-AF65-F5344CB8AC3E}">
        <p14:creationId xmlns:p14="http://schemas.microsoft.com/office/powerpoint/2010/main" val="212138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543800" cy="1222375"/>
          </a:xfrm>
        </p:spPr>
        <p:txBody>
          <a:bodyPr/>
          <a:lstStyle/>
          <a:p>
            <a:r>
              <a:rPr lang="en-US" sz="5400" dirty="0" smtClean="0"/>
              <a:t>AVATAR Diagnosis Form </a:t>
            </a:r>
            <a:endParaRPr lang="en-US" sz="5400" dirty="0"/>
          </a:p>
        </p:txBody>
      </p:sp>
      <p:sp>
        <p:nvSpPr>
          <p:cNvPr id="3" name="Subtitle 2"/>
          <p:cNvSpPr>
            <a:spLocks noGrp="1"/>
          </p:cNvSpPr>
          <p:nvPr>
            <p:ph type="subTitle" idx="1"/>
          </p:nvPr>
        </p:nvSpPr>
        <p:spPr>
          <a:xfrm>
            <a:off x="609600" y="2438400"/>
            <a:ext cx="6461760" cy="2819400"/>
          </a:xfrm>
        </p:spPr>
        <p:txBody>
          <a:bodyPr>
            <a:normAutofit lnSpcReduction="10000"/>
          </a:bodyPr>
          <a:lstStyle/>
          <a:p>
            <a:pPr marL="342900" indent="-342900">
              <a:buFont typeface="Arial" panose="020B0604020202020204" pitchFamily="34" charset="0"/>
              <a:buChar char="•"/>
            </a:pPr>
            <a:r>
              <a:rPr lang="en-US" dirty="0"/>
              <a:t>We will begin with an introduction to the new Diagnosis form before addressing the </a:t>
            </a:r>
            <a:r>
              <a:rPr lang="en-US" dirty="0" smtClean="0"/>
              <a:t>process of updating existing Diagnoses in the system from DSM-IV to DSM 5.</a:t>
            </a:r>
          </a:p>
          <a:p>
            <a:endParaRPr lang="en-US" dirty="0"/>
          </a:p>
          <a:p>
            <a:pPr marL="342900" indent="-342900">
              <a:buFont typeface="Arial" panose="020B0604020202020204" pitchFamily="34" charset="0"/>
              <a:buChar char="•"/>
            </a:pPr>
            <a:r>
              <a:rPr lang="en-US" dirty="0"/>
              <a:t>Current Diagnosis, Medical Diagnosis, and Working Diagnosis forms will be combined into a single comprehensive form</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new Diagnosis form goes live July 18</a:t>
            </a:r>
            <a:r>
              <a:rPr lang="en-US" baseline="30000" dirty="0" smtClean="0"/>
              <a:t>th</a:t>
            </a:r>
            <a:r>
              <a:rPr lang="en-US" dirty="0" smtClean="0"/>
              <a: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2984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Form: Purpose</a:t>
            </a:r>
            <a:endParaRPr lang="en-US" dirty="0"/>
          </a:p>
        </p:txBody>
      </p:sp>
      <p:sp>
        <p:nvSpPr>
          <p:cNvPr id="3" name="Content Placeholder 2"/>
          <p:cNvSpPr>
            <a:spLocks noGrp="1"/>
          </p:cNvSpPr>
          <p:nvPr>
            <p:ph idx="1"/>
          </p:nvPr>
        </p:nvSpPr>
        <p:spPr/>
        <p:txBody>
          <a:bodyPr/>
          <a:lstStyle/>
          <a:p>
            <a:r>
              <a:rPr lang="en-US" sz="1600" dirty="0" smtClean="0"/>
              <a:t>The new  </a:t>
            </a:r>
            <a:r>
              <a:rPr lang="en-US" sz="1600" dirty="0" smtClean="0">
                <a:solidFill>
                  <a:schemeClr val="tx2"/>
                </a:solidFill>
              </a:rPr>
              <a:t>Diagnosis</a:t>
            </a:r>
            <a:r>
              <a:rPr lang="en-US" sz="1600" dirty="0" smtClean="0"/>
              <a:t> form </a:t>
            </a:r>
            <a:r>
              <a:rPr lang="en-US" sz="1600" dirty="0" err="1" smtClean="0"/>
              <a:t>crossmaps</a:t>
            </a:r>
            <a:r>
              <a:rPr lang="en-US" sz="1600" dirty="0" smtClean="0"/>
              <a:t> </a:t>
            </a:r>
            <a:r>
              <a:rPr lang="en-US" sz="1600" dirty="0" smtClean="0">
                <a:solidFill>
                  <a:schemeClr val="tx2"/>
                </a:solidFill>
              </a:rPr>
              <a:t>ICD-9 </a:t>
            </a:r>
            <a:r>
              <a:rPr lang="en-US" sz="1600" dirty="0">
                <a:solidFill>
                  <a:schemeClr val="tx2"/>
                </a:solidFill>
              </a:rPr>
              <a:t>/ DSM-IV </a:t>
            </a:r>
            <a:r>
              <a:rPr lang="en-US" sz="1600" dirty="0" smtClean="0"/>
              <a:t>to </a:t>
            </a:r>
            <a:r>
              <a:rPr lang="en-US" sz="1600" dirty="0">
                <a:solidFill>
                  <a:schemeClr val="tx2"/>
                </a:solidFill>
              </a:rPr>
              <a:t>ICD-10 / DSM-5 </a:t>
            </a:r>
            <a:r>
              <a:rPr lang="en-US" sz="1600" dirty="0" smtClean="0"/>
              <a:t>diagnosis information in the Diagnosis section of the form. This means after July 18</a:t>
            </a:r>
            <a:r>
              <a:rPr lang="en-US" sz="1600" baseline="30000" dirty="0" smtClean="0"/>
              <a:t>th</a:t>
            </a:r>
            <a:r>
              <a:rPr lang="en-US" sz="1600" dirty="0" smtClean="0"/>
              <a:t>, when you type in a diagnosis, both the </a:t>
            </a:r>
            <a:r>
              <a:rPr lang="en-US" sz="1600" dirty="0">
                <a:solidFill>
                  <a:schemeClr val="tx2"/>
                </a:solidFill>
              </a:rPr>
              <a:t>ICD-9 / DSM-IV </a:t>
            </a:r>
            <a:r>
              <a:rPr lang="en-US" sz="1600" dirty="0" smtClean="0"/>
              <a:t>and the </a:t>
            </a:r>
            <a:r>
              <a:rPr lang="en-US" sz="1600" dirty="0">
                <a:solidFill>
                  <a:schemeClr val="tx2"/>
                </a:solidFill>
              </a:rPr>
              <a:t>ICD-10 / DSM-5 </a:t>
            </a:r>
            <a:r>
              <a:rPr lang="en-US" sz="1600" dirty="0" smtClean="0"/>
              <a:t>versions will populate for your reference.</a:t>
            </a:r>
          </a:p>
          <a:p>
            <a:pPr marL="114300" indent="0">
              <a:buNone/>
            </a:pP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43200"/>
            <a:ext cx="2438400" cy="109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Smi11261\Desktop\Crosswalk.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063" y="3962399"/>
            <a:ext cx="7798443" cy="281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61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1136967D0FDA4DA878EE28527CB6A7" ma:contentTypeVersion="0" ma:contentTypeDescription="Create a new document." ma:contentTypeScope="" ma:versionID="d49af2731bc77474bcb39b31a048be7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13E3CE2-3993-4C93-9B84-A26E658CC9B5}"/>
</file>

<file path=customXml/itemProps2.xml><?xml version="1.0" encoding="utf-8"?>
<ds:datastoreItem xmlns:ds="http://schemas.openxmlformats.org/officeDocument/2006/customXml" ds:itemID="{2E82CB94-6880-43D9-B13F-DC269228BB03}"/>
</file>

<file path=customXml/itemProps3.xml><?xml version="1.0" encoding="utf-8"?>
<ds:datastoreItem xmlns:ds="http://schemas.openxmlformats.org/officeDocument/2006/customXml" ds:itemID="{9AB24E34-05FD-44A6-8085-D0500DB1B7EF}"/>
</file>

<file path=docProps/app.xml><?xml version="1.0" encoding="utf-8"?>
<Properties xmlns="http://schemas.openxmlformats.org/officeDocument/2006/extended-properties" xmlns:vt="http://schemas.openxmlformats.org/officeDocument/2006/docPropsVTypes">
  <Template>Oriel</Template>
  <TotalTime>706</TotalTime>
  <Words>1573</Words>
  <Application>Microsoft Office PowerPoint</Application>
  <PresentationFormat>On-screen Show (4:3)</PresentationFormat>
  <Paragraphs>223</Paragraphs>
  <Slides>32</Slides>
  <Notes>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Oriel</vt:lpstr>
      <vt:lpstr>Adjacency</vt:lpstr>
      <vt:lpstr>DSM 5 &amp; ICD-10 Implementation</vt:lpstr>
      <vt:lpstr>Overview</vt:lpstr>
      <vt:lpstr>What this means for PSCH &amp; PK: </vt:lpstr>
      <vt:lpstr> Our plan in order to meet the October 1st deadline:</vt:lpstr>
      <vt:lpstr>Clinical vs. Non-Clinical Programs</vt:lpstr>
      <vt:lpstr>PowerPoint Presentation</vt:lpstr>
      <vt:lpstr>AVATAR Crosswalk</vt:lpstr>
      <vt:lpstr>AVATAR Diagnosis Form </vt:lpstr>
      <vt:lpstr>Diagnosis Form: Purpose</vt:lpstr>
      <vt:lpstr>Diagnosis Form: Primary Dx</vt:lpstr>
      <vt:lpstr>Diagnosis Form: Dx Notes</vt:lpstr>
      <vt:lpstr>Step 1: Select the Diagnosis form</vt:lpstr>
      <vt:lpstr>Entering a new diagnosis</vt:lpstr>
      <vt:lpstr>Entering a new diagnosis</vt:lpstr>
      <vt:lpstr>Entering a new diagnosis</vt:lpstr>
      <vt:lpstr>Entering a new diagnosis</vt:lpstr>
      <vt:lpstr>Entering a new diagnosis</vt:lpstr>
      <vt:lpstr>Using the Default feature</vt:lpstr>
      <vt:lpstr>Editing an existing diagnosis</vt:lpstr>
      <vt:lpstr>Updating diagnoses</vt:lpstr>
      <vt:lpstr>Diagnosis Recap:</vt:lpstr>
      <vt:lpstr>UPDATING DIAGNOSIS RECORDS FROM ICD-9 TO ICD-10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 Information:  Kathleen Smith, MHC-lp Kathleen.smith@psch.org (347) 542-4250</vt:lpstr>
    </vt:vector>
  </TitlesOfParts>
  <Company>Promoting Specialized Care and Health (PSCH)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 &amp; DSM 5 Implementation</dc:title>
  <dc:creator>Smith, Kathleen</dc:creator>
  <cp:lastModifiedBy>Smith, Kathleen</cp:lastModifiedBy>
  <cp:revision>75</cp:revision>
  <cp:lastPrinted>2015-07-09T16:50:40Z</cp:lastPrinted>
  <dcterms:created xsi:type="dcterms:W3CDTF">2015-06-16T12:11:27Z</dcterms:created>
  <dcterms:modified xsi:type="dcterms:W3CDTF">2015-07-13T14:17:37Z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0x010100071136967D0FDA4DA878EE28527CB6A7</vt:lpwstr>
  </property>
</Properties>
</file>